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3" r:id="rId2"/>
    <p:sldId id="297" r:id="rId3"/>
    <p:sldId id="304" r:id="rId4"/>
    <p:sldId id="313" r:id="rId5"/>
    <p:sldId id="305" r:id="rId6"/>
    <p:sldId id="310" r:id="rId7"/>
    <p:sldId id="316" r:id="rId8"/>
    <p:sldId id="312" r:id="rId9"/>
    <p:sldId id="306" r:id="rId10"/>
    <p:sldId id="307" r:id="rId11"/>
    <p:sldId id="308" r:id="rId12"/>
    <p:sldId id="315" r:id="rId13"/>
    <p:sldId id="309" r:id="rId14"/>
    <p:sldId id="314"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143098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146617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995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4141070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303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256763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1608066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230123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203945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420322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176299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403873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58286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67241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5EE479-1FB3-437B-8BB3-76D447E91D47}" type="datetimeFigureOut">
              <a:rPr lang="es-ES" smtClean="0"/>
              <a:t>10/01/2024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00151C0-76E6-4D4B-A68F-A5883FAA8035}" type="slidenum">
              <a:rPr lang="es-ES" smtClean="0"/>
              <a:t>‹Nº›</a:t>
            </a:fld>
            <a:endParaRPr lang="es-ES" dirty="0"/>
          </a:p>
        </p:txBody>
      </p:sp>
    </p:spTree>
    <p:extLst>
      <p:ext uri="{BB962C8B-B14F-4D97-AF65-F5344CB8AC3E}">
        <p14:creationId xmlns:p14="http://schemas.microsoft.com/office/powerpoint/2010/main" val="7160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00151C0-76E6-4D4B-A68F-A5883FAA8035}" type="slidenum">
              <a:rPr lang="es-ES" smtClean="0"/>
              <a:t>‹Nº›</a:t>
            </a:fld>
            <a:endParaRPr lang="es-ES" dirty="0"/>
          </a:p>
        </p:txBody>
      </p:sp>
      <p:sp>
        <p:nvSpPr>
          <p:cNvPr id="5" name="Date Placeholder 4"/>
          <p:cNvSpPr>
            <a:spLocks noGrp="1"/>
          </p:cNvSpPr>
          <p:nvPr>
            <p:ph type="dt" sz="half" idx="10"/>
          </p:nvPr>
        </p:nvSpPr>
        <p:spPr/>
        <p:txBody>
          <a:bodyPr/>
          <a:lstStyle/>
          <a:p>
            <a:fld id="{AF5EE479-1FB3-437B-8BB3-76D447E91D47}" type="datetimeFigureOut">
              <a:rPr lang="es-ES" smtClean="0"/>
              <a:t>10/01/2024</a:t>
            </a:fld>
            <a:endParaRPr lang="es-ES" dirty="0"/>
          </a:p>
        </p:txBody>
      </p:sp>
    </p:spTree>
    <p:extLst>
      <p:ext uri="{BB962C8B-B14F-4D97-AF65-F5344CB8AC3E}">
        <p14:creationId xmlns:p14="http://schemas.microsoft.com/office/powerpoint/2010/main" val="24494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5EE479-1FB3-437B-8BB3-76D447E91D47}" type="datetimeFigureOut">
              <a:rPr lang="es-ES" smtClean="0"/>
              <a:t>10/01/2024</a:t>
            </a:fld>
            <a:endParaRPr lang="es-E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0151C0-76E6-4D4B-A68F-A5883FAA8035}" type="slidenum">
              <a:rPr lang="es-ES" smtClean="0"/>
              <a:t>‹Nº›</a:t>
            </a:fld>
            <a:endParaRPr lang="es-ES" dirty="0"/>
          </a:p>
        </p:txBody>
      </p:sp>
    </p:spTree>
    <p:extLst>
      <p:ext uri="{BB962C8B-B14F-4D97-AF65-F5344CB8AC3E}">
        <p14:creationId xmlns:p14="http://schemas.microsoft.com/office/powerpoint/2010/main" val="12121627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0AD19F-20BC-9A7A-C743-BE38C99579B5}"/>
              </a:ext>
            </a:extLst>
          </p:cNvPr>
          <p:cNvSpPr>
            <a:spLocks noGrp="1"/>
          </p:cNvSpPr>
          <p:nvPr>
            <p:ph type="ctrTitle"/>
          </p:nvPr>
        </p:nvSpPr>
        <p:spPr>
          <a:xfrm>
            <a:off x="1265555" y="630315"/>
            <a:ext cx="7743825" cy="4891596"/>
          </a:xfrm>
        </p:spPr>
        <p:txBody>
          <a:bodyPr>
            <a:normAutofit/>
          </a:bodyPr>
          <a:lstStyle/>
          <a:p>
            <a:pPr algn="ctr"/>
            <a:br>
              <a:rPr lang="es-ES" sz="8000" b="1" dirty="0">
                <a:solidFill>
                  <a:srgbClr val="DEA900"/>
                </a:solidFill>
                <a:effectLst>
                  <a:outerShdw blurRad="38100" dist="38100" dir="2700000" algn="tl">
                    <a:srgbClr val="000000">
                      <a:alpha val="43137"/>
                    </a:srgbClr>
                  </a:outerShdw>
                </a:effectLst>
              </a:rPr>
            </a:br>
            <a:r>
              <a:rPr lang="es-ES" sz="8000" b="1" dirty="0">
                <a:solidFill>
                  <a:srgbClr val="DEA900"/>
                </a:solidFill>
                <a:effectLst>
                  <a:outerShdw blurRad="38100" dist="38100" dir="2700000" algn="tl">
                    <a:srgbClr val="000000">
                      <a:alpha val="43137"/>
                    </a:srgbClr>
                  </a:outerShdw>
                </a:effectLst>
              </a:rPr>
              <a:t>ANEXOS</a:t>
            </a:r>
            <a:br>
              <a:rPr lang="es-ES" sz="8000" b="1" dirty="0">
                <a:solidFill>
                  <a:srgbClr val="DEA900"/>
                </a:solidFill>
                <a:effectLst>
                  <a:outerShdw blurRad="38100" dist="38100" dir="2700000" algn="tl">
                    <a:srgbClr val="000000">
                      <a:alpha val="43137"/>
                    </a:srgbClr>
                  </a:outerShdw>
                </a:effectLst>
              </a:rPr>
            </a:br>
            <a:r>
              <a:rPr lang="es-ES" sz="2200" b="1" dirty="0">
                <a:solidFill>
                  <a:srgbClr val="DEA900"/>
                </a:solidFill>
              </a:rPr>
              <a:t>CONVOCAN LAS AYUDAS DE TRAMITACIÓN ANTICIPADA EN 2023 PARA EL PLAN INTEGRAL DE IMPULSO A LA ECONOMÍA SOCIAL PARA LA GENERACIÓN DE UN TEJIDO ECONÓMICO, INCLUSIVO Y SOSTENIBLE, EN EL MARCO DEL PLAN DE RECUPERACIÓN, TRANSFORMACIÓN Y RESILIENCIA PARA LOS AÑOS 2024 Y 2025.</a:t>
            </a:r>
            <a:br>
              <a:rPr lang="es-ES" sz="2200" b="1" dirty="0">
                <a:solidFill>
                  <a:srgbClr val="DEA900"/>
                </a:solidFill>
              </a:rPr>
            </a:br>
            <a:endParaRPr lang="es-ES" sz="2200" b="1" dirty="0">
              <a:solidFill>
                <a:srgbClr val="DEA900"/>
              </a:solidFill>
              <a:effectLst>
                <a:outerShdw blurRad="38100" dist="38100" dir="2700000" algn="tl">
                  <a:srgbClr val="000000">
                    <a:alpha val="43137"/>
                  </a:srgbClr>
                </a:outerShdw>
              </a:effectLst>
            </a:endParaRPr>
          </a:p>
        </p:txBody>
      </p:sp>
      <p:pic>
        <p:nvPicPr>
          <p:cNvPr id="4" name="Imagen 3" descr="Interfaz de usuario gráfica, Aplicación, Teams&#10;&#10;Descripción generada automáticamente">
            <a:extLst>
              <a:ext uri="{FF2B5EF4-FFF2-40B4-BE49-F238E27FC236}">
                <a16:creationId xmlns:a16="http://schemas.microsoft.com/office/drawing/2014/main" id="{050F8141-46F3-FDEC-AC3B-8BDECA9E591C}"/>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335A5019-A295-46A2-36E2-A3424496BB3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A64FDEC1-08B4-D059-DD6A-507111A8C381}"/>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57CCA93A-BD06-A4DD-A649-844BFC4D6B5F}"/>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ECB6943-7F27-5984-779E-EE5FCBF446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spTree>
    <p:extLst>
      <p:ext uri="{BB962C8B-B14F-4D97-AF65-F5344CB8AC3E}">
        <p14:creationId xmlns:p14="http://schemas.microsoft.com/office/powerpoint/2010/main" val="333309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V:Declaración responsable y autorizaciones</a:t>
            </a:r>
          </a:p>
        </p:txBody>
      </p:sp>
      <p:grpSp>
        <p:nvGrpSpPr>
          <p:cNvPr id="3" name="Grupo 2">
            <a:extLst>
              <a:ext uri="{FF2B5EF4-FFF2-40B4-BE49-F238E27FC236}">
                <a16:creationId xmlns:a16="http://schemas.microsoft.com/office/drawing/2014/main" id="{A0F6AE50-44C4-17C5-7EF6-5738C14C0EF1}"/>
              </a:ext>
            </a:extLst>
          </p:cNvPr>
          <p:cNvGrpSpPr/>
          <p:nvPr/>
        </p:nvGrpSpPr>
        <p:grpSpPr>
          <a:xfrm>
            <a:off x="720506" y="5418181"/>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12" name="CuadroTexto 11">
            <a:extLst>
              <a:ext uri="{FF2B5EF4-FFF2-40B4-BE49-F238E27FC236}">
                <a16:creationId xmlns:a16="http://schemas.microsoft.com/office/drawing/2014/main" id="{C7393B60-C5D8-042B-7B5E-DED2976C7F4E}"/>
              </a:ext>
            </a:extLst>
          </p:cNvPr>
          <p:cNvSpPr txBox="1"/>
          <p:nvPr/>
        </p:nvSpPr>
        <p:spPr>
          <a:xfrm>
            <a:off x="534968" y="1751182"/>
            <a:ext cx="9527539" cy="3970318"/>
          </a:xfrm>
          <a:prstGeom prst="rect">
            <a:avLst/>
          </a:prstGeom>
          <a:noFill/>
        </p:spPr>
        <p:txBody>
          <a:bodyPr wrap="square" rtlCol="0">
            <a:spAutoFit/>
          </a:bodyPr>
          <a:lstStyle/>
          <a:p>
            <a:pPr marL="285750" indent="-285750">
              <a:buFont typeface="Wingdings" panose="05000000000000000000" pitchFamily="2" charset="2"/>
              <a:buChar char="Ø"/>
            </a:pPr>
            <a:r>
              <a:rPr lang="es-ES" dirty="0"/>
              <a:t>Se deben rellenar y firmar electrónicamente los siguientes documentos: </a:t>
            </a:r>
          </a:p>
          <a:p>
            <a:pPr marL="285750" indent="-285750">
              <a:buFont typeface="Arial" panose="020B0604020202020204" pitchFamily="34" charset="0"/>
              <a:buChar char="•"/>
            </a:pPr>
            <a:endParaRPr lang="es-ES" dirty="0"/>
          </a:p>
          <a:p>
            <a:pPr marL="742950" lvl="1" indent="-285750">
              <a:buFont typeface="Wingdings" panose="05000000000000000000" pitchFamily="2" charset="2"/>
              <a:buChar char="§"/>
            </a:pPr>
            <a:r>
              <a:rPr lang="es-ES" dirty="0"/>
              <a:t>La declaración legal de que no ha recibido otras subvenciones, que conoce las causas de reintegro, no hay falsedad documental, que no esté inmerso en causa de prohibición de recibir subvenciones entre otros requisitos (artículo 13 LGS)</a:t>
            </a:r>
          </a:p>
          <a:p>
            <a:pPr marL="742950" lvl="1" indent="-285750">
              <a:buFont typeface="Wingdings" panose="05000000000000000000" pitchFamily="2" charset="2"/>
              <a:buChar char="§"/>
            </a:pPr>
            <a:r>
              <a:rPr lang="es-ES" dirty="0"/>
              <a:t>La autorización será para que el Comisionado Especial pueda consultar datos tributarios y obligaciones con la Seguridad Social de las entidades solicitantes. Si no fuese autorizado, las entidades deberán aportar dichos documentos.</a:t>
            </a:r>
          </a:p>
          <a:p>
            <a:pPr marL="742950" lvl="1" indent="-285750">
              <a:buFont typeface="Wingdings" panose="05000000000000000000" pitchFamily="2" charset="2"/>
              <a:buChar char="§"/>
            </a:pPr>
            <a:endParaRPr lang="es-ES" dirty="0"/>
          </a:p>
          <a:p>
            <a:pPr marL="285750" indent="-285750">
              <a:buFont typeface="Wingdings" panose="05000000000000000000" pitchFamily="2" charset="2"/>
              <a:buChar char="Ø"/>
            </a:pPr>
            <a:r>
              <a:rPr lang="es-ES" dirty="0"/>
              <a:t>Si la agrupación comprende más de 10 entidades, el representante de ellas deberá unificar las declaraciones responsables y autorizaciones en un único documento en formato PDF.</a:t>
            </a:r>
          </a:p>
          <a:p>
            <a:endParaRPr lang="es-ES" dirty="0"/>
          </a:p>
          <a:p>
            <a:endParaRPr lang="es-ES" dirty="0"/>
          </a:p>
        </p:txBody>
      </p:sp>
    </p:spTree>
    <p:extLst>
      <p:ext uri="{BB962C8B-B14F-4D97-AF65-F5344CB8AC3E}">
        <p14:creationId xmlns:p14="http://schemas.microsoft.com/office/powerpoint/2010/main" val="152400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VI: Modelo de Agrupación con el acuerdo de colaboración para agrupaciones sin personalidad jurídica</a:t>
            </a:r>
          </a:p>
        </p:txBody>
      </p:sp>
      <p:grpSp>
        <p:nvGrpSpPr>
          <p:cNvPr id="3" name="Grupo 2">
            <a:extLst>
              <a:ext uri="{FF2B5EF4-FFF2-40B4-BE49-F238E27FC236}">
                <a16:creationId xmlns:a16="http://schemas.microsoft.com/office/drawing/2014/main" id="{917D0E60-0F2A-6AE8-48F1-EFAC98F3A775}"/>
              </a:ext>
            </a:extLst>
          </p:cNvPr>
          <p:cNvGrpSpPr/>
          <p:nvPr/>
        </p:nvGrpSpPr>
        <p:grpSpPr>
          <a:xfrm>
            <a:off x="541177" y="4881286"/>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12" name="CuadroTexto 11">
            <a:extLst>
              <a:ext uri="{FF2B5EF4-FFF2-40B4-BE49-F238E27FC236}">
                <a16:creationId xmlns:a16="http://schemas.microsoft.com/office/drawing/2014/main" id="{C7393B60-C5D8-042B-7B5E-DED2976C7F4E}"/>
              </a:ext>
            </a:extLst>
          </p:cNvPr>
          <p:cNvSpPr txBox="1"/>
          <p:nvPr/>
        </p:nvSpPr>
        <p:spPr>
          <a:xfrm>
            <a:off x="541177" y="2435289"/>
            <a:ext cx="9621998" cy="2308324"/>
          </a:xfrm>
          <a:prstGeom prst="rect">
            <a:avLst/>
          </a:prstGeom>
          <a:noFill/>
        </p:spPr>
        <p:txBody>
          <a:bodyPr wrap="square" rtlCol="0">
            <a:spAutoFit/>
          </a:bodyPr>
          <a:lstStyle/>
          <a:p>
            <a:pPr marL="285750" indent="-285750">
              <a:buFont typeface="Wingdings" panose="05000000000000000000" pitchFamily="2" charset="2"/>
              <a:buChar char="Ø"/>
            </a:pPr>
            <a:r>
              <a:rPr lang="es-ES" dirty="0"/>
              <a:t>Se deben rellenar y firmar electrónicamente los siguientes documentos:</a:t>
            </a:r>
          </a:p>
          <a:p>
            <a:pPr marL="285750" indent="-285750">
              <a:buFont typeface="Arial" panose="020B0604020202020204" pitchFamily="34" charset="0"/>
              <a:buChar char="•"/>
            </a:pPr>
            <a:endParaRPr lang="es-ES" dirty="0"/>
          </a:p>
          <a:p>
            <a:pPr marL="742950" lvl="1" indent="-285750">
              <a:buFont typeface="Wingdings" panose="05000000000000000000" pitchFamily="2" charset="2"/>
              <a:buChar char="§"/>
            </a:pPr>
            <a:r>
              <a:rPr lang="es-ES" dirty="0"/>
              <a:t>Los representantes de cada entidad con sus datos personales y domicilio.</a:t>
            </a:r>
          </a:p>
          <a:p>
            <a:pPr marL="742950" lvl="1" indent="-285750">
              <a:buFont typeface="Wingdings" panose="05000000000000000000" pitchFamily="2" charset="2"/>
              <a:buChar char="§"/>
            </a:pPr>
            <a:r>
              <a:rPr lang="es-ES" dirty="0"/>
              <a:t>Denominación de la agrupación.</a:t>
            </a:r>
          </a:p>
          <a:p>
            <a:pPr marL="742950" lvl="1" indent="-285750">
              <a:buFont typeface="Wingdings" panose="05000000000000000000" pitchFamily="2" charset="2"/>
              <a:buChar char="§"/>
            </a:pPr>
            <a:r>
              <a:rPr lang="es-ES" dirty="0"/>
              <a:t>Los compromisos de cada entidad.</a:t>
            </a:r>
          </a:p>
          <a:p>
            <a:pPr marL="742950" lvl="1" indent="-285750">
              <a:buFont typeface="Wingdings" panose="05000000000000000000" pitchFamily="2" charset="2"/>
              <a:buChar char="§"/>
            </a:pPr>
            <a:r>
              <a:rPr lang="es-ES" dirty="0"/>
              <a:t>El representante de la agrupación.</a:t>
            </a:r>
          </a:p>
          <a:p>
            <a:pPr marL="742950" lvl="1" indent="-285750">
              <a:buFont typeface="Wingdings" panose="05000000000000000000" pitchFamily="2" charset="2"/>
              <a:buChar char="§"/>
            </a:pPr>
            <a:r>
              <a:rPr lang="es-ES" dirty="0"/>
              <a:t>Los derechos y obligaciones de la agrupación contenidas en el anexo.</a:t>
            </a:r>
          </a:p>
          <a:p>
            <a:endParaRPr lang="es-ES" dirty="0"/>
          </a:p>
        </p:txBody>
      </p:sp>
    </p:spTree>
    <p:extLst>
      <p:ext uri="{BB962C8B-B14F-4D97-AF65-F5344CB8AC3E}">
        <p14:creationId xmlns:p14="http://schemas.microsoft.com/office/powerpoint/2010/main" val="379829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VI: Modelo de Agrupación </a:t>
            </a:r>
          </a:p>
        </p:txBody>
      </p:sp>
      <p:grpSp>
        <p:nvGrpSpPr>
          <p:cNvPr id="3" name="Grupo 2">
            <a:extLst>
              <a:ext uri="{FF2B5EF4-FFF2-40B4-BE49-F238E27FC236}">
                <a16:creationId xmlns:a16="http://schemas.microsoft.com/office/drawing/2014/main" id="{3344CCD9-71C8-B3FA-D577-0812EA1FC8CF}"/>
              </a:ext>
            </a:extLst>
          </p:cNvPr>
          <p:cNvGrpSpPr/>
          <p:nvPr/>
        </p:nvGrpSpPr>
        <p:grpSpPr>
          <a:xfrm>
            <a:off x="575097" y="5731166"/>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pic>
        <p:nvPicPr>
          <p:cNvPr id="9" name="Imagen 8">
            <a:extLst>
              <a:ext uri="{FF2B5EF4-FFF2-40B4-BE49-F238E27FC236}">
                <a16:creationId xmlns:a16="http://schemas.microsoft.com/office/drawing/2014/main" id="{863427C5-D803-8FB6-6654-5DFFD2CCA057}"/>
              </a:ext>
            </a:extLst>
          </p:cNvPr>
          <p:cNvPicPr>
            <a:picLocks noChangeAspect="1"/>
          </p:cNvPicPr>
          <p:nvPr/>
        </p:nvPicPr>
        <p:blipFill rotWithShape="1">
          <a:blip r:embed="rId7"/>
          <a:srcRect l="7187" t="26250" r="6953" b="10694"/>
          <a:stretch/>
        </p:blipFill>
        <p:spPr>
          <a:xfrm>
            <a:off x="259609" y="1211263"/>
            <a:ext cx="10467975" cy="4324351"/>
          </a:xfrm>
          <a:prstGeom prst="rect">
            <a:avLst/>
          </a:prstGeom>
        </p:spPr>
      </p:pic>
    </p:spTree>
    <p:extLst>
      <p:ext uri="{BB962C8B-B14F-4D97-AF65-F5344CB8AC3E}">
        <p14:creationId xmlns:p14="http://schemas.microsoft.com/office/powerpoint/2010/main" val="117452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VII: Memoria final del proyecto</a:t>
            </a:r>
          </a:p>
        </p:txBody>
      </p:sp>
      <p:grpSp>
        <p:nvGrpSpPr>
          <p:cNvPr id="3" name="Grupo 2">
            <a:extLst>
              <a:ext uri="{FF2B5EF4-FFF2-40B4-BE49-F238E27FC236}">
                <a16:creationId xmlns:a16="http://schemas.microsoft.com/office/drawing/2014/main" id="{63C34563-ACE6-64F3-6E91-4125F11FB471}"/>
              </a:ext>
            </a:extLst>
          </p:cNvPr>
          <p:cNvGrpSpPr/>
          <p:nvPr/>
        </p:nvGrpSpPr>
        <p:grpSpPr>
          <a:xfrm>
            <a:off x="661784" y="5695018"/>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12" name="CuadroTexto 11">
            <a:extLst>
              <a:ext uri="{FF2B5EF4-FFF2-40B4-BE49-F238E27FC236}">
                <a16:creationId xmlns:a16="http://schemas.microsoft.com/office/drawing/2014/main" id="{C7393B60-C5D8-042B-7B5E-DED2976C7F4E}"/>
              </a:ext>
            </a:extLst>
          </p:cNvPr>
          <p:cNvSpPr txBox="1"/>
          <p:nvPr/>
        </p:nvSpPr>
        <p:spPr>
          <a:xfrm>
            <a:off x="577049" y="1420427"/>
            <a:ext cx="9419207" cy="3693319"/>
          </a:xfrm>
          <a:prstGeom prst="rect">
            <a:avLst/>
          </a:prstGeom>
          <a:noFill/>
        </p:spPr>
        <p:txBody>
          <a:bodyPr wrap="square" rtlCol="0">
            <a:spAutoFit/>
          </a:bodyPr>
          <a:lstStyle/>
          <a:p>
            <a:pPr marL="285750" indent="-285750">
              <a:buFont typeface="Wingdings" panose="05000000000000000000" pitchFamily="2" charset="2"/>
              <a:buChar char="Ø"/>
            </a:pPr>
            <a:r>
              <a:rPr lang="es-ES" dirty="0"/>
              <a:t>Se deben rellenar y firmar electrónicamente los siguientes documentos:</a:t>
            </a:r>
          </a:p>
          <a:p>
            <a:pPr marL="285750" indent="-285750">
              <a:buFont typeface="Wingdings" panose="05000000000000000000" pitchFamily="2" charset="2"/>
              <a:buChar char="Ø"/>
            </a:pPr>
            <a:endParaRPr lang="es-ES" dirty="0"/>
          </a:p>
          <a:p>
            <a:pPr marL="742950" lvl="1" indent="-285750">
              <a:buFont typeface="Wingdings" panose="05000000000000000000" pitchFamily="2" charset="2"/>
              <a:buChar char="§"/>
            </a:pPr>
            <a:r>
              <a:rPr lang="es-ES" dirty="0"/>
              <a:t>La extensión deberá ser un mínimo de 5 caras y máximo 30 con formato </a:t>
            </a:r>
            <a:r>
              <a:rPr lang="es-ES" i="1" dirty="0"/>
              <a:t>Arial 11</a:t>
            </a:r>
          </a:p>
          <a:p>
            <a:pPr marL="742950" lvl="1" indent="-285750">
              <a:buFont typeface="Wingdings" panose="05000000000000000000" pitchFamily="2" charset="2"/>
              <a:buChar char="§"/>
            </a:pPr>
            <a:r>
              <a:rPr lang="es-ES" dirty="0"/>
              <a:t>La identificación del proyecto</a:t>
            </a:r>
          </a:p>
          <a:p>
            <a:pPr marL="742950" lvl="1" indent="-285750">
              <a:buFont typeface="Wingdings" panose="05000000000000000000" pitchFamily="2" charset="2"/>
              <a:buChar char="§"/>
            </a:pPr>
            <a:r>
              <a:rPr lang="es-ES" dirty="0"/>
              <a:t>Entidades participantes</a:t>
            </a:r>
          </a:p>
          <a:p>
            <a:pPr marL="742950" lvl="1" indent="-285750">
              <a:buFont typeface="Wingdings" panose="05000000000000000000" pitchFamily="2" charset="2"/>
              <a:buChar char="§"/>
            </a:pPr>
            <a:r>
              <a:rPr lang="es-ES" dirty="0"/>
              <a:t>Fecha y fin </a:t>
            </a:r>
          </a:p>
          <a:p>
            <a:pPr marL="742950" lvl="1" indent="-285750">
              <a:buFont typeface="Wingdings" panose="05000000000000000000" pitchFamily="2" charset="2"/>
              <a:buChar char="§"/>
            </a:pPr>
            <a:r>
              <a:rPr lang="es-ES" dirty="0"/>
              <a:t>Tipo de entidad de la Economía Social</a:t>
            </a:r>
          </a:p>
          <a:p>
            <a:pPr marL="742950" lvl="1" indent="-285750">
              <a:buFont typeface="Wingdings" panose="05000000000000000000" pitchFamily="2" charset="2"/>
              <a:buChar char="§"/>
            </a:pPr>
            <a:r>
              <a:rPr lang="es-ES" dirty="0"/>
              <a:t>Ámbito territorial</a:t>
            </a:r>
          </a:p>
          <a:p>
            <a:pPr marL="742950" lvl="1" indent="-285750">
              <a:buFont typeface="Wingdings" panose="05000000000000000000" pitchFamily="2" charset="2"/>
              <a:buChar char="§"/>
            </a:pPr>
            <a:r>
              <a:rPr lang="es-ES" dirty="0"/>
              <a:t>Descripción</a:t>
            </a:r>
          </a:p>
          <a:p>
            <a:pPr marL="742950" lvl="1" indent="-285750">
              <a:buFont typeface="Wingdings" panose="05000000000000000000" pitchFamily="2" charset="2"/>
              <a:buChar char="§"/>
            </a:pPr>
            <a:r>
              <a:rPr lang="es-ES" dirty="0"/>
              <a:t>Objetivos</a:t>
            </a:r>
          </a:p>
          <a:p>
            <a:pPr marL="742950" lvl="1" indent="-285750">
              <a:buFont typeface="Wingdings" panose="05000000000000000000" pitchFamily="2" charset="2"/>
              <a:buChar char="§"/>
            </a:pPr>
            <a:r>
              <a:rPr lang="es-ES" dirty="0"/>
              <a:t>Actuaciones realizadas</a:t>
            </a:r>
          </a:p>
          <a:p>
            <a:pPr marL="742950" lvl="1" indent="-285750">
              <a:buFont typeface="Wingdings" panose="05000000000000000000" pitchFamily="2" charset="2"/>
              <a:buChar char="§"/>
            </a:pPr>
            <a:r>
              <a:rPr lang="es-ES" dirty="0"/>
              <a:t>Resultados e impacto</a:t>
            </a:r>
          </a:p>
          <a:p>
            <a:pPr marL="742950" lvl="1" indent="-285750">
              <a:buFont typeface="Wingdings" panose="05000000000000000000" pitchFamily="2" charset="2"/>
              <a:buChar char="§"/>
            </a:pPr>
            <a:r>
              <a:rPr lang="es-ES" dirty="0"/>
              <a:t>Conclusiones</a:t>
            </a:r>
          </a:p>
        </p:txBody>
      </p:sp>
    </p:spTree>
    <p:extLst>
      <p:ext uri="{BB962C8B-B14F-4D97-AF65-F5344CB8AC3E}">
        <p14:creationId xmlns:p14="http://schemas.microsoft.com/office/powerpoint/2010/main" val="202386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VII: Memoria final del proyecto</a:t>
            </a:r>
          </a:p>
        </p:txBody>
      </p:sp>
      <p:grpSp>
        <p:nvGrpSpPr>
          <p:cNvPr id="3" name="Grupo 2">
            <a:extLst>
              <a:ext uri="{FF2B5EF4-FFF2-40B4-BE49-F238E27FC236}">
                <a16:creationId xmlns:a16="http://schemas.microsoft.com/office/drawing/2014/main" id="{48FD0D53-B0D4-80A6-336F-23FA3B7BAA95}"/>
              </a:ext>
            </a:extLst>
          </p:cNvPr>
          <p:cNvGrpSpPr/>
          <p:nvPr/>
        </p:nvGrpSpPr>
        <p:grpSpPr>
          <a:xfrm>
            <a:off x="988954" y="5725662"/>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pic>
        <p:nvPicPr>
          <p:cNvPr id="9" name="Imagen 8">
            <a:extLst>
              <a:ext uri="{FF2B5EF4-FFF2-40B4-BE49-F238E27FC236}">
                <a16:creationId xmlns:a16="http://schemas.microsoft.com/office/drawing/2014/main" id="{7D23E5AD-8CC7-F393-5AFC-9401A31F42D1}"/>
              </a:ext>
            </a:extLst>
          </p:cNvPr>
          <p:cNvPicPr>
            <a:picLocks noChangeAspect="1"/>
          </p:cNvPicPr>
          <p:nvPr/>
        </p:nvPicPr>
        <p:blipFill rotWithShape="1">
          <a:blip r:embed="rId7"/>
          <a:srcRect l="26875" t="26529" r="25156" b="9860"/>
          <a:stretch/>
        </p:blipFill>
        <p:spPr>
          <a:xfrm>
            <a:off x="2095500" y="1085849"/>
            <a:ext cx="5848350" cy="4362451"/>
          </a:xfrm>
          <a:prstGeom prst="rect">
            <a:avLst/>
          </a:prstGeom>
        </p:spPr>
      </p:pic>
    </p:spTree>
    <p:extLst>
      <p:ext uri="{BB962C8B-B14F-4D97-AF65-F5344CB8AC3E}">
        <p14:creationId xmlns:p14="http://schemas.microsoft.com/office/powerpoint/2010/main" val="219935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1898F59-9E72-F8DF-9E9C-365B66A7F2BB}"/>
              </a:ext>
            </a:extLst>
          </p:cNvPr>
          <p:cNvGrpSpPr/>
          <p:nvPr/>
        </p:nvGrpSpPr>
        <p:grpSpPr>
          <a:xfrm>
            <a:off x="1064454" y="5317513"/>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050F8141-46F3-FDEC-AC3B-8BDECA9E591C}"/>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335A5019-A295-46A2-36E2-A3424496BB3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A64FDEC1-08B4-D059-DD6A-507111A8C381}"/>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57CCA93A-BD06-A4DD-A649-844BFC4D6B5F}"/>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ECB6943-7F27-5984-779E-EE5FCBF446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2" name="Título 3">
            <a:extLst>
              <a:ext uri="{FF2B5EF4-FFF2-40B4-BE49-F238E27FC236}">
                <a16:creationId xmlns:a16="http://schemas.microsoft.com/office/drawing/2014/main" id="{78E01948-FB4F-3095-BE0F-85585F559973}"/>
              </a:ext>
            </a:extLst>
          </p:cNvPr>
          <p:cNvSpPr txBox="1">
            <a:spLocks/>
          </p:cNvSpPr>
          <p:nvPr/>
        </p:nvSpPr>
        <p:spPr>
          <a:xfrm>
            <a:off x="1945151" y="1809822"/>
            <a:ext cx="7064229" cy="22657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Muchas gracias por su atención</a:t>
            </a:r>
          </a:p>
        </p:txBody>
      </p:sp>
    </p:spTree>
    <p:extLst>
      <p:ext uri="{BB962C8B-B14F-4D97-AF65-F5344CB8AC3E}">
        <p14:creationId xmlns:p14="http://schemas.microsoft.com/office/powerpoint/2010/main" val="115659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192750"/>
            <a:ext cx="8790516" cy="1247775"/>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I: Modelo de Solicitud de subvención</a:t>
            </a:r>
          </a:p>
        </p:txBody>
      </p:sp>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sp>
        <p:nvSpPr>
          <p:cNvPr id="9" name="CuadroTexto 8">
            <a:extLst>
              <a:ext uri="{FF2B5EF4-FFF2-40B4-BE49-F238E27FC236}">
                <a16:creationId xmlns:a16="http://schemas.microsoft.com/office/drawing/2014/main" id="{086672DE-0EC7-CD6A-E8D4-7F4823350484}"/>
              </a:ext>
            </a:extLst>
          </p:cNvPr>
          <p:cNvSpPr txBox="1"/>
          <p:nvPr/>
        </p:nvSpPr>
        <p:spPr>
          <a:xfrm>
            <a:off x="666432" y="2297727"/>
            <a:ext cx="9826625" cy="3139321"/>
          </a:xfrm>
          <a:prstGeom prst="rect">
            <a:avLst/>
          </a:prstGeom>
          <a:noFill/>
        </p:spPr>
        <p:txBody>
          <a:bodyPr wrap="square" rtlCol="0">
            <a:spAutoFit/>
          </a:bodyPr>
          <a:lstStyle/>
          <a:p>
            <a:pPr marL="285750" indent="-285750">
              <a:buFont typeface="Wingdings" panose="05000000000000000000" pitchFamily="2" charset="2"/>
              <a:buChar char="Ø"/>
            </a:pPr>
            <a:r>
              <a:rPr lang="es-ES" dirty="0"/>
              <a:t>Debe contener:</a:t>
            </a:r>
          </a:p>
          <a:p>
            <a:endParaRPr lang="es-ES" dirty="0"/>
          </a:p>
          <a:p>
            <a:pPr marL="742950" lvl="1" indent="-285750">
              <a:buFont typeface="Wingdings" panose="05000000000000000000" pitchFamily="2" charset="2"/>
              <a:buChar char="§"/>
            </a:pPr>
            <a:r>
              <a:rPr lang="es-ES" dirty="0"/>
              <a:t>Los datos de identificación del representante legal o apoderado/a.</a:t>
            </a:r>
          </a:p>
          <a:p>
            <a:pPr marL="742950" lvl="1" indent="-285750">
              <a:buFont typeface="Wingdings" panose="05000000000000000000" pitchFamily="2" charset="2"/>
              <a:buChar char="§"/>
            </a:pPr>
            <a:r>
              <a:rPr lang="es-ES" dirty="0"/>
              <a:t>Los datos de identificación de la entidad/ agrupación solicitante.</a:t>
            </a:r>
          </a:p>
          <a:p>
            <a:pPr marL="742950" lvl="1" indent="-285750">
              <a:buFont typeface="Wingdings" panose="05000000000000000000" pitchFamily="2" charset="2"/>
              <a:buChar char="§"/>
            </a:pPr>
            <a:r>
              <a:rPr lang="es-ES" dirty="0"/>
              <a:t>Los datos del proyecto y los datos bancarios (la cuenta debe estar de alta en el Fichero Central de Terceros).</a:t>
            </a:r>
          </a:p>
          <a:p>
            <a:pPr lvl="1"/>
            <a:endParaRPr lang="es-ES" dirty="0"/>
          </a:p>
          <a:p>
            <a:pPr marL="285750" indent="-285750">
              <a:buFont typeface="Wingdings" panose="05000000000000000000" pitchFamily="2" charset="2"/>
              <a:buChar char="Ø"/>
            </a:pPr>
            <a:r>
              <a:rPr lang="es-ES" dirty="0"/>
              <a:t>Solo se podrá cumplimentar en la sede electrónica.</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es-ES" dirty="0"/>
              <a:t>Debe estar firmado electrónicamente.</a:t>
            </a:r>
          </a:p>
          <a:p>
            <a:endParaRPr lang="es-ES" dirty="0"/>
          </a:p>
        </p:txBody>
      </p:sp>
    </p:spTree>
    <p:extLst>
      <p:ext uri="{BB962C8B-B14F-4D97-AF65-F5344CB8AC3E}">
        <p14:creationId xmlns:p14="http://schemas.microsoft.com/office/powerpoint/2010/main" val="406084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192750"/>
            <a:ext cx="8790516" cy="1247775"/>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II: Memoria explicativa del proyecto</a:t>
            </a:r>
          </a:p>
        </p:txBody>
      </p:sp>
      <p:grpSp>
        <p:nvGrpSpPr>
          <p:cNvPr id="3" name="Grupo 2">
            <a:extLst>
              <a:ext uri="{FF2B5EF4-FFF2-40B4-BE49-F238E27FC236}">
                <a16:creationId xmlns:a16="http://schemas.microsoft.com/office/drawing/2014/main" id="{4E8FBC9D-20F2-DA95-691C-DBAA213149A6}"/>
              </a:ext>
            </a:extLst>
          </p:cNvPr>
          <p:cNvGrpSpPr/>
          <p:nvPr/>
        </p:nvGrpSpPr>
        <p:grpSpPr>
          <a:xfrm>
            <a:off x="754062" y="5527238"/>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9" name="CuadroTexto 8">
            <a:extLst>
              <a:ext uri="{FF2B5EF4-FFF2-40B4-BE49-F238E27FC236}">
                <a16:creationId xmlns:a16="http://schemas.microsoft.com/office/drawing/2014/main" id="{086672DE-0EC7-CD6A-E8D4-7F4823350484}"/>
              </a:ext>
            </a:extLst>
          </p:cNvPr>
          <p:cNvSpPr txBox="1"/>
          <p:nvPr/>
        </p:nvSpPr>
        <p:spPr>
          <a:xfrm>
            <a:off x="666432" y="1732304"/>
            <a:ext cx="9826625" cy="3139321"/>
          </a:xfrm>
          <a:prstGeom prst="rect">
            <a:avLst/>
          </a:prstGeom>
          <a:noFill/>
        </p:spPr>
        <p:txBody>
          <a:bodyPr wrap="square" rtlCol="0">
            <a:spAutoFit/>
          </a:bodyPr>
          <a:lstStyle/>
          <a:p>
            <a:endParaRPr lang="es-ES" dirty="0"/>
          </a:p>
          <a:p>
            <a:pPr marL="285750" indent="-285750">
              <a:buFont typeface="Wingdings" panose="05000000000000000000" pitchFamily="2" charset="2"/>
              <a:buChar char="Ø"/>
            </a:pPr>
            <a:r>
              <a:rPr lang="es-ES" dirty="0"/>
              <a:t>Debe contener:</a:t>
            </a:r>
          </a:p>
          <a:p>
            <a:pPr marL="285750" indent="-285750">
              <a:buFont typeface="Wingdings" panose="05000000000000000000" pitchFamily="2" charset="2"/>
              <a:buChar char="Ø"/>
            </a:pPr>
            <a:endParaRPr lang="es-ES" dirty="0"/>
          </a:p>
          <a:p>
            <a:pPr marL="742950" lvl="1" indent="-285750">
              <a:buFont typeface="Wingdings" panose="05000000000000000000" pitchFamily="2" charset="2"/>
              <a:buChar char="§"/>
            </a:pPr>
            <a:r>
              <a:rPr lang="es-ES" dirty="0"/>
              <a:t>El nombre de la entidad y forma jurídica </a:t>
            </a:r>
          </a:p>
          <a:p>
            <a:pPr marL="742950" lvl="1" indent="-285750">
              <a:buFont typeface="Wingdings" panose="05000000000000000000" pitchFamily="2" charset="2"/>
              <a:buChar char="§"/>
            </a:pPr>
            <a:r>
              <a:rPr lang="es-ES" dirty="0"/>
              <a:t>La denominación del proyecto</a:t>
            </a:r>
          </a:p>
          <a:p>
            <a:pPr marL="742950" lvl="1" indent="-285750">
              <a:buFont typeface="Wingdings" panose="05000000000000000000" pitchFamily="2" charset="2"/>
              <a:buChar char="§"/>
            </a:pPr>
            <a:r>
              <a:rPr lang="es-ES" dirty="0"/>
              <a:t>El contenido del proyecto conforme al artículo 16 de la Orden de Bases</a:t>
            </a:r>
          </a:p>
          <a:p>
            <a:pPr marL="742950" lvl="1" indent="-285750">
              <a:buFont typeface="Wingdings" panose="05000000000000000000" pitchFamily="2" charset="2"/>
              <a:buChar char="§"/>
            </a:pPr>
            <a:r>
              <a:rPr lang="es-ES" dirty="0"/>
              <a:t>La subcontratación, en su caso, indicando: subcontratista, causa y si pertenece al ámbito de la Economía Social.</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es-ES" dirty="0"/>
              <a:t>La extensión deberá ser un mínimo de 5 caras y máximo 30 con formato </a:t>
            </a:r>
            <a:r>
              <a:rPr lang="es-ES" i="1" dirty="0"/>
              <a:t>Arial 11</a:t>
            </a:r>
          </a:p>
        </p:txBody>
      </p:sp>
    </p:spTree>
    <p:extLst>
      <p:ext uri="{BB962C8B-B14F-4D97-AF65-F5344CB8AC3E}">
        <p14:creationId xmlns:p14="http://schemas.microsoft.com/office/powerpoint/2010/main" val="115737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192750"/>
            <a:ext cx="8790516" cy="1247775"/>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II: Memoria explicativa del proyecto</a:t>
            </a:r>
          </a:p>
        </p:txBody>
      </p:sp>
      <p:grpSp>
        <p:nvGrpSpPr>
          <p:cNvPr id="3" name="Grupo 2">
            <a:extLst>
              <a:ext uri="{FF2B5EF4-FFF2-40B4-BE49-F238E27FC236}">
                <a16:creationId xmlns:a16="http://schemas.microsoft.com/office/drawing/2014/main" id="{3614E901-0EC7-C97D-DEC6-F4F61863BB14}"/>
              </a:ext>
            </a:extLst>
          </p:cNvPr>
          <p:cNvGrpSpPr/>
          <p:nvPr/>
        </p:nvGrpSpPr>
        <p:grpSpPr>
          <a:xfrm>
            <a:off x="770840" y="5627906"/>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pic>
        <p:nvPicPr>
          <p:cNvPr id="12" name="Imagen 11">
            <a:extLst>
              <a:ext uri="{FF2B5EF4-FFF2-40B4-BE49-F238E27FC236}">
                <a16:creationId xmlns:a16="http://schemas.microsoft.com/office/drawing/2014/main" id="{D6466E2F-899A-E675-3F8B-F344BE3E64B0}"/>
              </a:ext>
            </a:extLst>
          </p:cNvPr>
          <p:cNvPicPr>
            <a:picLocks noChangeAspect="1"/>
          </p:cNvPicPr>
          <p:nvPr/>
        </p:nvPicPr>
        <p:blipFill rotWithShape="1">
          <a:blip r:embed="rId7"/>
          <a:srcRect l="21485" t="28150" r="20859" b="8381"/>
          <a:stretch/>
        </p:blipFill>
        <p:spPr>
          <a:xfrm>
            <a:off x="1666557" y="1324763"/>
            <a:ext cx="6751638" cy="4180688"/>
          </a:xfrm>
          <a:prstGeom prst="rect">
            <a:avLst/>
          </a:prstGeom>
        </p:spPr>
      </p:pic>
    </p:spTree>
    <p:extLst>
      <p:ext uri="{BB962C8B-B14F-4D97-AF65-F5344CB8AC3E}">
        <p14:creationId xmlns:p14="http://schemas.microsoft.com/office/powerpoint/2010/main" val="169729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192750"/>
            <a:ext cx="8790516" cy="1247775"/>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III: Presupuesto </a:t>
            </a:r>
          </a:p>
        </p:txBody>
      </p:sp>
      <p:grpSp>
        <p:nvGrpSpPr>
          <p:cNvPr id="3" name="Grupo 2">
            <a:extLst>
              <a:ext uri="{FF2B5EF4-FFF2-40B4-BE49-F238E27FC236}">
                <a16:creationId xmlns:a16="http://schemas.microsoft.com/office/drawing/2014/main" id="{DE76AA80-4063-7FB5-3506-FEBAF82DF117}"/>
              </a:ext>
            </a:extLst>
          </p:cNvPr>
          <p:cNvGrpSpPr/>
          <p:nvPr/>
        </p:nvGrpSpPr>
        <p:grpSpPr>
          <a:xfrm>
            <a:off x="913453" y="5275568"/>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12" name="CuadroTexto 11">
            <a:extLst>
              <a:ext uri="{FF2B5EF4-FFF2-40B4-BE49-F238E27FC236}">
                <a16:creationId xmlns:a16="http://schemas.microsoft.com/office/drawing/2014/main" id="{C7393B60-C5D8-042B-7B5E-DED2976C7F4E}"/>
              </a:ext>
            </a:extLst>
          </p:cNvPr>
          <p:cNvSpPr txBox="1"/>
          <p:nvPr/>
        </p:nvSpPr>
        <p:spPr>
          <a:xfrm>
            <a:off x="772357" y="1109709"/>
            <a:ext cx="9163354" cy="4524315"/>
          </a:xfrm>
          <a:prstGeom prst="rect">
            <a:avLst/>
          </a:prstGeom>
          <a:noFill/>
        </p:spPr>
        <p:txBody>
          <a:bodyPr wrap="square" rtlCol="0">
            <a:spAutoFit/>
          </a:bodyPr>
          <a:lstStyle/>
          <a:p>
            <a:r>
              <a:rPr lang="es-ES" b="1" dirty="0"/>
              <a:t>PRESUPUESTO</a:t>
            </a:r>
          </a:p>
          <a:p>
            <a:endParaRPr lang="es-ES" b="1" dirty="0"/>
          </a:p>
          <a:p>
            <a:pPr marL="742950" lvl="1" indent="-285750">
              <a:buFont typeface="Wingdings" panose="05000000000000000000" pitchFamily="2" charset="2"/>
              <a:buChar char="Ø"/>
            </a:pPr>
            <a:r>
              <a:rPr lang="es-ES" dirty="0"/>
              <a:t>Hay 2 tipos de presupuesto: El presupuesto individual y el presupuesto de agrupación.</a:t>
            </a:r>
          </a:p>
          <a:p>
            <a:pPr lvl="1"/>
            <a:endParaRPr lang="es-ES" dirty="0"/>
          </a:p>
          <a:p>
            <a:pPr marL="742950" lvl="1" indent="-285750">
              <a:buFont typeface="Wingdings" panose="05000000000000000000" pitchFamily="2" charset="2"/>
              <a:buChar char="Ø"/>
            </a:pPr>
            <a:r>
              <a:rPr lang="es-ES" dirty="0">
                <a:highlight>
                  <a:srgbClr val="FFFF00"/>
                </a:highlight>
              </a:rPr>
              <a:t>En ambos presupuestos:</a:t>
            </a:r>
          </a:p>
          <a:p>
            <a:pPr marL="742950" lvl="1" indent="-285750">
              <a:buFont typeface="Wingdings" panose="05000000000000000000" pitchFamily="2" charset="2"/>
              <a:buChar char="Ø"/>
            </a:pPr>
            <a:endParaRPr lang="es-ES" dirty="0">
              <a:highlight>
                <a:srgbClr val="FFFF00"/>
              </a:highlight>
            </a:endParaRPr>
          </a:p>
          <a:p>
            <a:pPr marL="1200150" lvl="2" indent="-285750">
              <a:buFont typeface="Wingdings" panose="05000000000000000000" pitchFamily="2" charset="2"/>
              <a:buChar char="§"/>
            </a:pPr>
            <a:r>
              <a:rPr lang="es-ES" dirty="0">
                <a:highlight>
                  <a:srgbClr val="FFFF00"/>
                </a:highlight>
              </a:rPr>
              <a:t>Se deberán reflejar </a:t>
            </a:r>
            <a:r>
              <a:rPr lang="es-ES" dirty="0"/>
              <a:t>el importe total del proyecto, así como el importe total a subvencionar SIN IVA.</a:t>
            </a:r>
          </a:p>
          <a:p>
            <a:pPr marL="1200150" lvl="2" indent="-285750">
              <a:buFont typeface="Wingdings" panose="05000000000000000000" pitchFamily="2" charset="2"/>
              <a:buChar char="§"/>
            </a:pPr>
            <a:r>
              <a:rPr lang="es-ES" dirty="0"/>
              <a:t>Se deberán rellenar los gastos directos (corrientes y de capital) y los gastos indirectos.</a:t>
            </a:r>
          </a:p>
          <a:p>
            <a:pPr marL="1200150" lvl="2" indent="-285750">
              <a:buFont typeface="Wingdings" panose="05000000000000000000" pitchFamily="2" charset="2"/>
              <a:buChar char="§"/>
            </a:pPr>
            <a:r>
              <a:rPr lang="es-ES" dirty="0"/>
              <a:t>Se deberán rellenar los ingresos percibidos como: otras subvenciones, esta subvención y aportaciones de la propia entidad.</a:t>
            </a:r>
          </a:p>
          <a:p>
            <a:pPr marL="1200150" lvl="2" indent="-285750">
              <a:buFont typeface="Wingdings" panose="05000000000000000000" pitchFamily="2" charset="2"/>
              <a:buChar char="§"/>
            </a:pPr>
            <a:r>
              <a:rPr lang="es-ES" dirty="0"/>
              <a:t>Finalmente se debe rellenar las casillas de verificación con los porcentajes del: informe auditor (artículo 24 de la Orden Bases),gastos indirectos y financiación</a:t>
            </a:r>
          </a:p>
        </p:txBody>
      </p:sp>
    </p:spTree>
    <p:extLst>
      <p:ext uri="{BB962C8B-B14F-4D97-AF65-F5344CB8AC3E}">
        <p14:creationId xmlns:p14="http://schemas.microsoft.com/office/powerpoint/2010/main" val="14755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78104"/>
            <a:ext cx="8790516" cy="1247775"/>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III: Presupuesto</a:t>
            </a:r>
          </a:p>
        </p:txBody>
      </p:sp>
      <p:grpSp>
        <p:nvGrpSpPr>
          <p:cNvPr id="3" name="Grupo 2">
            <a:extLst>
              <a:ext uri="{FF2B5EF4-FFF2-40B4-BE49-F238E27FC236}">
                <a16:creationId xmlns:a16="http://schemas.microsoft.com/office/drawing/2014/main" id="{CABD44F3-E83D-2724-C668-E474F8D613DD}"/>
              </a:ext>
            </a:extLst>
          </p:cNvPr>
          <p:cNvGrpSpPr/>
          <p:nvPr/>
        </p:nvGrpSpPr>
        <p:grpSpPr>
          <a:xfrm>
            <a:off x="510782" y="5401403"/>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pic>
        <p:nvPicPr>
          <p:cNvPr id="9" name="Imagen 8">
            <a:extLst>
              <a:ext uri="{FF2B5EF4-FFF2-40B4-BE49-F238E27FC236}">
                <a16:creationId xmlns:a16="http://schemas.microsoft.com/office/drawing/2014/main" id="{2B8C9344-E26D-94E1-3BEB-9FFFEF87C946}"/>
              </a:ext>
            </a:extLst>
          </p:cNvPr>
          <p:cNvPicPr>
            <a:picLocks noChangeAspect="1"/>
          </p:cNvPicPr>
          <p:nvPr/>
        </p:nvPicPr>
        <p:blipFill rotWithShape="1">
          <a:blip r:embed="rId7"/>
          <a:srcRect l="1250" t="34861" r="12422" b="11805"/>
          <a:stretch/>
        </p:blipFill>
        <p:spPr>
          <a:xfrm>
            <a:off x="176522" y="1169671"/>
            <a:ext cx="11133603" cy="3869054"/>
          </a:xfrm>
          <a:prstGeom prst="rect">
            <a:avLst/>
          </a:prstGeom>
        </p:spPr>
      </p:pic>
    </p:spTree>
    <p:extLst>
      <p:ext uri="{BB962C8B-B14F-4D97-AF65-F5344CB8AC3E}">
        <p14:creationId xmlns:p14="http://schemas.microsoft.com/office/powerpoint/2010/main" val="344529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C47E6A8-3A11-2071-8FC8-2BAEC3BC9848}"/>
              </a:ext>
            </a:extLst>
          </p:cNvPr>
          <p:cNvSpPr txBox="1"/>
          <p:nvPr/>
        </p:nvSpPr>
        <p:spPr>
          <a:xfrm>
            <a:off x="1926270" y="167475"/>
            <a:ext cx="6098796" cy="707886"/>
          </a:xfrm>
          <a:prstGeom prst="rect">
            <a:avLst/>
          </a:prstGeom>
          <a:noFill/>
        </p:spPr>
        <p:txBody>
          <a:bodyPr wrap="square">
            <a:spAutoFit/>
          </a:bodyPr>
          <a:lstStyle/>
          <a:p>
            <a:r>
              <a:rPr lang="es-ES" sz="4000" b="1" dirty="0">
                <a:solidFill>
                  <a:srgbClr val="FFC000"/>
                </a:solidFill>
                <a:effectLst>
                  <a:outerShdw blurRad="38100" dist="38100" dir="2700000" algn="tl">
                    <a:srgbClr val="000000">
                      <a:alpha val="43137"/>
                    </a:srgbClr>
                  </a:outerShdw>
                </a:effectLst>
              </a:rPr>
              <a:t>ANEXO III: Cronograma</a:t>
            </a:r>
            <a:endParaRPr lang="es-ES" sz="4000" dirty="0"/>
          </a:p>
        </p:txBody>
      </p:sp>
      <p:sp>
        <p:nvSpPr>
          <p:cNvPr id="6" name="CuadroTexto 5">
            <a:extLst>
              <a:ext uri="{FF2B5EF4-FFF2-40B4-BE49-F238E27FC236}">
                <a16:creationId xmlns:a16="http://schemas.microsoft.com/office/drawing/2014/main" id="{DDB0D3CA-2EE2-C309-00A7-8BD451E8916F}"/>
              </a:ext>
            </a:extLst>
          </p:cNvPr>
          <p:cNvSpPr txBox="1"/>
          <p:nvPr/>
        </p:nvSpPr>
        <p:spPr>
          <a:xfrm>
            <a:off x="947955" y="1950664"/>
            <a:ext cx="9642097" cy="2585323"/>
          </a:xfrm>
          <a:prstGeom prst="rect">
            <a:avLst/>
          </a:prstGeom>
          <a:noFill/>
        </p:spPr>
        <p:txBody>
          <a:bodyPr wrap="square" rtlCol="0">
            <a:spAutoFit/>
          </a:bodyPr>
          <a:lstStyle/>
          <a:p>
            <a:r>
              <a:rPr lang="es-ES" b="1" dirty="0"/>
              <a:t>CRONOGRAMA</a:t>
            </a:r>
          </a:p>
          <a:p>
            <a:endParaRPr lang="es-ES" b="1" dirty="0"/>
          </a:p>
          <a:p>
            <a:pPr marL="285750" indent="-285750">
              <a:buFont typeface="Wingdings" panose="05000000000000000000" pitchFamily="2" charset="2"/>
              <a:buChar char="Ø"/>
            </a:pPr>
            <a:r>
              <a:rPr lang="es-ES" dirty="0"/>
              <a:t>Deberá contener:</a:t>
            </a:r>
          </a:p>
          <a:p>
            <a:endParaRPr lang="es-ES" dirty="0"/>
          </a:p>
          <a:p>
            <a:pPr marL="742950" lvl="1" indent="-285750">
              <a:buFont typeface="Wingdings" panose="05000000000000000000" pitchFamily="2" charset="2"/>
              <a:buChar char="§"/>
            </a:pPr>
            <a:r>
              <a:rPr lang="es-ES" dirty="0"/>
              <a:t>La fecha de inicio del proyecto.</a:t>
            </a:r>
          </a:p>
          <a:p>
            <a:pPr marL="742950" lvl="1" indent="-285750">
              <a:buFont typeface="Wingdings" panose="05000000000000000000" pitchFamily="2" charset="2"/>
              <a:buChar char="§"/>
            </a:pPr>
            <a:r>
              <a:rPr lang="es-ES" dirty="0"/>
              <a:t>La fecha de fin del proyecto.</a:t>
            </a:r>
          </a:p>
          <a:p>
            <a:pPr marL="742950" lvl="1" indent="-285750">
              <a:buFont typeface="Wingdings" panose="05000000000000000000" pitchFamily="2" charset="2"/>
              <a:buChar char="§"/>
            </a:pPr>
            <a:r>
              <a:rPr lang="es-ES" dirty="0"/>
              <a:t>Actividad</a:t>
            </a:r>
          </a:p>
          <a:p>
            <a:pPr marL="742950" lvl="1" indent="-285750">
              <a:buFont typeface="Wingdings" panose="05000000000000000000" pitchFamily="2" charset="2"/>
              <a:buChar char="§"/>
            </a:pPr>
            <a:r>
              <a:rPr lang="es-ES" dirty="0"/>
              <a:t>Concepto de gasto</a:t>
            </a:r>
          </a:p>
          <a:p>
            <a:pPr marL="742950" lvl="1" indent="-285750">
              <a:buFont typeface="Wingdings" panose="05000000000000000000" pitchFamily="2" charset="2"/>
              <a:buChar char="§"/>
            </a:pPr>
            <a:r>
              <a:rPr lang="es-ES" dirty="0"/>
              <a:t>Importe/Inversión previsto</a:t>
            </a:r>
          </a:p>
        </p:txBody>
      </p:sp>
      <p:grpSp>
        <p:nvGrpSpPr>
          <p:cNvPr id="7" name="Grupo 6">
            <a:extLst>
              <a:ext uri="{FF2B5EF4-FFF2-40B4-BE49-F238E27FC236}">
                <a16:creationId xmlns:a16="http://schemas.microsoft.com/office/drawing/2014/main" id="{47A6BACC-808B-D65D-958C-30EB5E9D6F1E}"/>
              </a:ext>
            </a:extLst>
          </p:cNvPr>
          <p:cNvGrpSpPr/>
          <p:nvPr/>
        </p:nvGrpSpPr>
        <p:grpSpPr>
          <a:xfrm>
            <a:off x="645952" y="5334291"/>
            <a:ext cx="8682038" cy="822960"/>
            <a:chOff x="1668462" y="5594350"/>
            <a:chExt cx="8682038" cy="822960"/>
          </a:xfrm>
        </p:grpSpPr>
        <p:pic>
          <p:nvPicPr>
            <p:cNvPr id="8" name="Imagen 7" descr="Interfaz de usuario gráfica, Aplicación, Teams&#10;&#10;Descripción generada automáticamente">
              <a:extLst>
                <a:ext uri="{FF2B5EF4-FFF2-40B4-BE49-F238E27FC236}">
                  <a16:creationId xmlns:a16="http://schemas.microsoft.com/office/drawing/2014/main" id="{25562263-ED2F-E5D4-6561-D6C948B6B541}"/>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9" name="Imagen 8" descr="Diagrama&#10;&#10;Descripción generada automáticamente">
              <a:extLst>
                <a:ext uri="{FF2B5EF4-FFF2-40B4-BE49-F238E27FC236}">
                  <a16:creationId xmlns:a16="http://schemas.microsoft.com/office/drawing/2014/main" id="{697CFC44-D528-1058-CA28-93D2E1DCF6E2}"/>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10" name="Imagen 9" descr="Texto&#10;&#10;Descripción generada automáticamente">
              <a:extLst>
                <a:ext uri="{FF2B5EF4-FFF2-40B4-BE49-F238E27FC236}">
                  <a16:creationId xmlns:a16="http://schemas.microsoft.com/office/drawing/2014/main" id="{31B9A455-1AE0-0EE2-9166-7608BB88AF78}"/>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11" name="Imagen 10" descr="Interfaz de usuario gráfica, Texto, Aplicación&#10;&#10;Descripción generada automáticamente">
              <a:extLst>
                <a:ext uri="{FF2B5EF4-FFF2-40B4-BE49-F238E27FC236}">
                  <a16:creationId xmlns:a16="http://schemas.microsoft.com/office/drawing/2014/main" id="{0AAAD127-6952-BF56-3DC6-3930094C692E}"/>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12" name="Imagen 11" descr="Interfaz de usuario gráfica, Texto&#10;&#10;Descripción generada automáticamente">
              <a:extLst>
                <a:ext uri="{FF2B5EF4-FFF2-40B4-BE49-F238E27FC236}">
                  <a16:creationId xmlns:a16="http://schemas.microsoft.com/office/drawing/2014/main" id="{8C70FFDB-2D73-12ED-94F2-2FD8BFDDD3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Tree>
    <p:extLst>
      <p:ext uri="{BB962C8B-B14F-4D97-AF65-F5344CB8AC3E}">
        <p14:creationId xmlns:p14="http://schemas.microsoft.com/office/powerpoint/2010/main" val="70623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10" y="-78104"/>
            <a:ext cx="8790516" cy="1247775"/>
          </a:xfrm>
        </p:spPr>
        <p:txBody>
          <a:bodyPr>
            <a:normAutofit/>
          </a:bodyPr>
          <a:lstStyle/>
          <a:p>
            <a:pPr algn="ctr"/>
            <a:r>
              <a:rPr lang="es-ES" sz="4000" b="1" dirty="0">
                <a:solidFill>
                  <a:srgbClr val="FFC000"/>
                </a:solidFill>
                <a:effectLst>
                  <a:outerShdw blurRad="38100" dist="38100" dir="2700000" algn="tl">
                    <a:srgbClr val="000000">
                      <a:alpha val="43137"/>
                    </a:srgbClr>
                  </a:outerShdw>
                </a:effectLst>
              </a:rPr>
              <a:t>ANEXO III: Cronograma</a:t>
            </a:r>
          </a:p>
        </p:txBody>
      </p:sp>
      <p:grpSp>
        <p:nvGrpSpPr>
          <p:cNvPr id="3" name="Grupo 2">
            <a:extLst>
              <a:ext uri="{FF2B5EF4-FFF2-40B4-BE49-F238E27FC236}">
                <a16:creationId xmlns:a16="http://schemas.microsoft.com/office/drawing/2014/main" id="{04B90956-4685-B907-AE76-20C967B9B1C9}"/>
              </a:ext>
            </a:extLst>
          </p:cNvPr>
          <p:cNvGrpSpPr/>
          <p:nvPr/>
        </p:nvGrpSpPr>
        <p:grpSpPr>
          <a:xfrm>
            <a:off x="866616" y="5510460"/>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pic>
        <p:nvPicPr>
          <p:cNvPr id="10" name="Imagen 9">
            <a:extLst>
              <a:ext uri="{FF2B5EF4-FFF2-40B4-BE49-F238E27FC236}">
                <a16:creationId xmlns:a16="http://schemas.microsoft.com/office/drawing/2014/main" id="{2E8325A0-5A99-DCC3-3C90-6027B70AEF81}"/>
              </a:ext>
            </a:extLst>
          </p:cNvPr>
          <p:cNvPicPr>
            <a:picLocks noChangeAspect="1"/>
          </p:cNvPicPr>
          <p:nvPr/>
        </p:nvPicPr>
        <p:blipFill rotWithShape="1">
          <a:blip r:embed="rId7"/>
          <a:srcRect l="1952" t="37222" r="56484" b="11527"/>
          <a:stretch/>
        </p:blipFill>
        <p:spPr>
          <a:xfrm>
            <a:off x="2121535" y="847725"/>
            <a:ext cx="6172201" cy="4281093"/>
          </a:xfrm>
          <a:prstGeom prst="rect">
            <a:avLst/>
          </a:prstGeom>
        </p:spPr>
      </p:pic>
    </p:spTree>
    <p:extLst>
      <p:ext uri="{BB962C8B-B14F-4D97-AF65-F5344CB8AC3E}">
        <p14:creationId xmlns:p14="http://schemas.microsoft.com/office/powerpoint/2010/main" val="68096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B88F4-064B-BD8B-DB8F-89141F30B1F0}"/>
              </a:ext>
            </a:extLst>
          </p:cNvPr>
          <p:cNvSpPr>
            <a:spLocks noGrp="1"/>
          </p:cNvSpPr>
          <p:nvPr>
            <p:ph type="title"/>
          </p:nvPr>
        </p:nvSpPr>
        <p:spPr>
          <a:xfrm>
            <a:off x="259609" y="192751"/>
            <a:ext cx="9313015" cy="1159800"/>
          </a:xfrm>
        </p:spPr>
        <p:txBody>
          <a:bodyPr>
            <a:normAutofit fontScale="90000"/>
          </a:bodyPr>
          <a:lstStyle/>
          <a:p>
            <a:pPr algn="ctr"/>
            <a:r>
              <a:rPr lang="es-ES" sz="4000" b="1" dirty="0">
                <a:solidFill>
                  <a:srgbClr val="FFC000"/>
                </a:solidFill>
                <a:effectLst>
                  <a:outerShdw blurRad="38100" dist="38100" dir="2700000" algn="tl">
                    <a:srgbClr val="000000">
                      <a:alpha val="43137"/>
                    </a:srgbClr>
                  </a:outerShdw>
                </a:effectLst>
              </a:rPr>
              <a:t>ANEXO IV y V: Modelo de declaraciones responsables y autorización</a:t>
            </a:r>
            <a:br>
              <a:rPr lang="es-ES" sz="4000" b="1" dirty="0">
                <a:solidFill>
                  <a:srgbClr val="FFC000"/>
                </a:solidFill>
                <a:effectLst>
                  <a:outerShdw blurRad="38100" dist="38100" dir="2700000" algn="tl">
                    <a:srgbClr val="000000">
                      <a:alpha val="43137"/>
                    </a:srgbClr>
                  </a:outerShdw>
                </a:effectLst>
              </a:rPr>
            </a:br>
            <a:br>
              <a:rPr lang="es-ES" sz="4000" b="1" dirty="0">
                <a:solidFill>
                  <a:srgbClr val="FFC000"/>
                </a:solidFill>
                <a:effectLst>
                  <a:outerShdw blurRad="38100" dist="38100" dir="2700000" algn="tl">
                    <a:srgbClr val="000000">
                      <a:alpha val="43137"/>
                    </a:srgbClr>
                  </a:outerShdw>
                </a:effectLst>
              </a:rPr>
            </a:br>
            <a:br>
              <a:rPr lang="es-ES" sz="4000" b="1" dirty="0">
                <a:solidFill>
                  <a:srgbClr val="FFC000"/>
                </a:solidFill>
                <a:effectLst>
                  <a:outerShdw blurRad="38100" dist="38100" dir="2700000" algn="tl">
                    <a:srgbClr val="000000">
                      <a:alpha val="43137"/>
                    </a:srgbClr>
                  </a:outerShdw>
                </a:effectLst>
              </a:rPr>
            </a:br>
            <a:endParaRPr lang="es-ES" sz="4000" b="1" dirty="0">
              <a:solidFill>
                <a:srgbClr val="FFC000"/>
              </a:solidFill>
              <a:effectLst>
                <a:outerShdw blurRad="38100" dist="38100" dir="2700000" algn="tl">
                  <a:srgbClr val="000000">
                    <a:alpha val="43137"/>
                  </a:srgbClr>
                </a:outerShdw>
              </a:effectLst>
            </a:endParaRPr>
          </a:p>
        </p:txBody>
      </p:sp>
      <p:grpSp>
        <p:nvGrpSpPr>
          <p:cNvPr id="3" name="Grupo 2">
            <a:extLst>
              <a:ext uri="{FF2B5EF4-FFF2-40B4-BE49-F238E27FC236}">
                <a16:creationId xmlns:a16="http://schemas.microsoft.com/office/drawing/2014/main" id="{FCCDC55E-B191-DA61-6AFD-DD199838F8EE}"/>
              </a:ext>
            </a:extLst>
          </p:cNvPr>
          <p:cNvGrpSpPr/>
          <p:nvPr/>
        </p:nvGrpSpPr>
        <p:grpSpPr>
          <a:xfrm>
            <a:off x="779229" y="5409792"/>
            <a:ext cx="8682038" cy="822960"/>
            <a:chOff x="1668462" y="5594350"/>
            <a:chExt cx="8682038" cy="822960"/>
          </a:xfrm>
        </p:grpSpPr>
        <p:pic>
          <p:nvPicPr>
            <p:cNvPr id="4" name="Imagen 3" descr="Interfaz de usuario gráfica, Aplicación, Teams&#10;&#10;Descripción generada automáticamente">
              <a:extLst>
                <a:ext uri="{FF2B5EF4-FFF2-40B4-BE49-F238E27FC236}">
                  <a16:creationId xmlns:a16="http://schemas.microsoft.com/office/drawing/2014/main" id="{618C62B6-25A4-3F62-F837-EF704554C2DB}"/>
                </a:ext>
              </a:extLst>
            </p:cNvPr>
            <p:cNvPicPr/>
            <p:nvPr/>
          </p:nvPicPr>
          <p:blipFill>
            <a:blip r:embed="rId2">
              <a:extLst>
                <a:ext uri="{28A0092B-C50C-407E-A947-70E740481C1C}">
                  <a14:useLocalDpi xmlns:a14="http://schemas.microsoft.com/office/drawing/2010/main" val="0"/>
                </a:ext>
              </a:extLst>
            </a:blip>
            <a:stretch>
              <a:fillRect/>
            </a:stretch>
          </p:blipFill>
          <p:spPr>
            <a:xfrm>
              <a:off x="1668462" y="5857240"/>
              <a:ext cx="1787525" cy="523875"/>
            </a:xfrm>
            <a:prstGeom prst="rect">
              <a:avLst/>
            </a:prstGeom>
          </p:spPr>
        </p:pic>
        <p:pic>
          <p:nvPicPr>
            <p:cNvPr id="5" name="Imagen 4" descr="Diagrama&#10;&#10;Descripción generada automáticamente">
              <a:extLst>
                <a:ext uri="{FF2B5EF4-FFF2-40B4-BE49-F238E27FC236}">
                  <a16:creationId xmlns:a16="http://schemas.microsoft.com/office/drawing/2014/main" id="{6CDE8776-443F-70E0-48FD-4F7529AD3D8D}"/>
                </a:ext>
              </a:extLst>
            </p:cNvPr>
            <p:cNvPicPr/>
            <p:nvPr/>
          </p:nvPicPr>
          <p:blipFill rotWithShape="1">
            <a:blip r:embed="rId3">
              <a:extLst>
                <a:ext uri="{28A0092B-C50C-407E-A947-70E740481C1C}">
                  <a14:useLocalDpi xmlns:a14="http://schemas.microsoft.com/office/drawing/2010/main" val="0"/>
                </a:ext>
              </a:extLst>
            </a:blip>
            <a:srcRect l="7754" t="8257" r="8230" b="13116"/>
            <a:stretch/>
          </p:blipFill>
          <p:spPr bwMode="auto">
            <a:xfrm>
              <a:off x="4102101" y="5794375"/>
              <a:ext cx="1105535" cy="586740"/>
            </a:xfrm>
            <a:prstGeom prst="rect">
              <a:avLst/>
            </a:prstGeom>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B92EF2E-E1F5-77E6-A4E4-225E25E4D7AA}"/>
                </a:ext>
              </a:extLst>
            </p:cNvPr>
            <p:cNvPicPr/>
            <p:nvPr/>
          </p:nvPicPr>
          <p:blipFill rotWithShape="1">
            <a:blip r:embed="rId4">
              <a:extLst>
                <a:ext uri="{28A0092B-C50C-407E-A947-70E740481C1C}">
                  <a14:useLocalDpi xmlns:a14="http://schemas.microsoft.com/office/drawing/2010/main" val="0"/>
                </a:ext>
              </a:extLst>
            </a:blip>
            <a:srcRect l="37820" t="24809"/>
            <a:stretch/>
          </p:blipFill>
          <p:spPr bwMode="auto">
            <a:xfrm>
              <a:off x="5579745" y="5936931"/>
              <a:ext cx="1017905" cy="375285"/>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Descripción generada automáticamente">
              <a:extLst>
                <a:ext uri="{FF2B5EF4-FFF2-40B4-BE49-F238E27FC236}">
                  <a16:creationId xmlns:a16="http://schemas.microsoft.com/office/drawing/2014/main" id="{FA82C5DE-EB9D-7037-9152-22730740729B}"/>
                </a:ext>
              </a:extLst>
            </p:cNvPr>
            <p:cNvPicPr/>
            <p:nvPr/>
          </p:nvPicPr>
          <p:blipFill rotWithShape="1">
            <a:blip r:embed="rId5">
              <a:extLst>
                <a:ext uri="{28A0092B-C50C-407E-A947-70E740481C1C}">
                  <a14:useLocalDpi xmlns:a14="http://schemas.microsoft.com/office/drawing/2010/main" val="0"/>
                </a:ext>
              </a:extLst>
            </a:blip>
            <a:srcRect t="23777" b="21433"/>
            <a:stretch/>
          </p:blipFill>
          <p:spPr bwMode="auto">
            <a:xfrm>
              <a:off x="6984365" y="5876290"/>
              <a:ext cx="1638300" cy="504825"/>
            </a:xfrm>
            <a:prstGeom prst="rect">
              <a:avLst/>
            </a:prstGeom>
            <a:ln>
              <a:noFill/>
            </a:ln>
            <a:extLst>
              <a:ext uri="{53640926-AAD7-44D8-BBD7-CCE9431645EC}">
                <a14:shadowObscured xmlns:a14="http://schemas.microsoft.com/office/drawing/2010/main"/>
              </a:ext>
            </a:extLst>
          </p:spPr>
        </p:pic>
        <p:pic>
          <p:nvPicPr>
            <p:cNvPr id="8" name="Imagen 7" descr="Interfaz de usuario gráfica, Texto&#10;&#10;Descripción generada automáticamente">
              <a:extLst>
                <a:ext uri="{FF2B5EF4-FFF2-40B4-BE49-F238E27FC236}">
                  <a16:creationId xmlns:a16="http://schemas.microsoft.com/office/drawing/2014/main" id="{F06449D5-7971-A1FD-2A79-B277E40E0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9380" y="5594350"/>
              <a:ext cx="1341120" cy="822960"/>
            </a:xfrm>
            <a:prstGeom prst="rect">
              <a:avLst/>
            </a:prstGeom>
            <a:noFill/>
          </p:spPr>
        </p:pic>
      </p:grpSp>
      <p:sp>
        <p:nvSpPr>
          <p:cNvPr id="12" name="CuadroTexto 11">
            <a:extLst>
              <a:ext uri="{FF2B5EF4-FFF2-40B4-BE49-F238E27FC236}">
                <a16:creationId xmlns:a16="http://schemas.microsoft.com/office/drawing/2014/main" id="{C7393B60-C5D8-042B-7B5E-DED2976C7F4E}"/>
              </a:ext>
            </a:extLst>
          </p:cNvPr>
          <p:cNvSpPr txBox="1"/>
          <p:nvPr/>
        </p:nvSpPr>
        <p:spPr>
          <a:xfrm>
            <a:off x="611449" y="1398483"/>
            <a:ext cx="9527539" cy="4801314"/>
          </a:xfrm>
          <a:prstGeom prst="rect">
            <a:avLst/>
          </a:prstGeom>
          <a:noFill/>
        </p:spPr>
        <p:txBody>
          <a:bodyPr wrap="square" rtlCol="0">
            <a:spAutoFit/>
          </a:bodyPr>
          <a:lstStyle/>
          <a:p>
            <a:endParaRPr lang="es-ES" dirty="0">
              <a:ea typeface="+mj-ea"/>
              <a:cs typeface="+mj-cs"/>
            </a:endParaRPr>
          </a:p>
          <a:p>
            <a:r>
              <a:rPr lang="es-ES" dirty="0">
                <a:ea typeface="+mj-ea"/>
                <a:cs typeface="+mj-cs"/>
              </a:rPr>
              <a:t>ANEXO IV: Declaraciones responsables en materia de:</a:t>
            </a:r>
          </a:p>
          <a:p>
            <a:endParaRPr lang="es-ES" dirty="0"/>
          </a:p>
          <a:p>
            <a:pPr marL="457200" indent="-457200">
              <a:buFont typeface="Wingdings" panose="05000000000000000000" pitchFamily="2" charset="2"/>
              <a:buChar char="v"/>
            </a:pPr>
            <a:r>
              <a:rPr lang="es-ES" dirty="0"/>
              <a:t>Declaración de ausencia de conflicto de intereses (DACI).</a:t>
            </a:r>
          </a:p>
          <a:p>
            <a:pPr marL="457200" indent="-457200">
              <a:buFont typeface="Wingdings" panose="05000000000000000000" pitchFamily="2" charset="2"/>
              <a:buChar char="v"/>
            </a:pPr>
            <a:r>
              <a:rPr lang="es-ES" dirty="0">
                <a:ea typeface="Cambria" panose="02040503050406030204" pitchFamily="18" charset="0"/>
                <a:cs typeface="Cambria" panose="02040503050406030204" pitchFamily="18" charset="0"/>
              </a:rPr>
              <a:t>Declaración de cesión y tratamiento de datos en relación con la ejecución de actuaciones del Plan de Recuperación, Transformación y Resiliencia (PRTR).</a:t>
            </a:r>
          </a:p>
          <a:p>
            <a:pPr marL="457200" indent="-457200">
              <a:buFont typeface="Wingdings" panose="05000000000000000000" pitchFamily="2" charset="2"/>
              <a:buChar char="v"/>
            </a:pPr>
            <a:r>
              <a:rPr lang="es-ES" dirty="0">
                <a:ea typeface="Cambria" panose="02040503050406030204" pitchFamily="18" charset="0"/>
                <a:cs typeface="Cambria" panose="02040503050406030204" pitchFamily="18" charset="0"/>
              </a:rPr>
              <a:t>Declaración de compromiso en relación con la ejecución de actuaciones del Plan de Recuperación, Transformación y Resiliencia (PRTR).</a:t>
            </a:r>
          </a:p>
          <a:p>
            <a:pPr marL="457200" indent="-457200">
              <a:buFont typeface="Wingdings" panose="05000000000000000000" pitchFamily="2" charset="2"/>
              <a:buChar char="v"/>
            </a:pPr>
            <a:r>
              <a:rPr lang="es-ES" dirty="0"/>
              <a:t>Se deben rellenar y firmar electrónicamente.</a:t>
            </a:r>
          </a:p>
          <a:p>
            <a:pPr marL="457200" indent="-457200">
              <a:buFont typeface="Wingdings" panose="05000000000000000000" pitchFamily="2" charset="2"/>
              <a:buChar char="v"/>
            </a:pPr>
            <a:endParaRPr lang="es-ES" dirty="0">
              <a:ea typeface="Cambria" panose="02040503050406030204" pitchFamily="18" charset="0"/>
              <a:cs typeface="Cambria" panose="02040503050406030204" pitchFamily="18" charset="0"/>
            </a:endParaRPr>
          </a:p>
          <a:p>
            <a:r>
              <a:rPr lang="es-ES" dirty="0">
                <a:ea typeface="Cambria" panose="02040503050406030204" pitchFamily="18" charset="0"/>
                <a:cs typeface="Cambria" panose="02040503050406030204" pitchFamily="18" charset="0"/>
              </a:rPr>
              <a:t>ANEXO V: Declaración responsable legal y autorización:</a:t>
            </a:r>
          </a:p>
          <a:p>
            <a:endParaRPr lang="es-ES" dirty="0">
              <a:ea typeface="Cambria" panose="02040503050406030204" pitchFamily="18" charset="0"/>
              <a:cs typeface="Cambria" panose="02040503050406030204" pitchFamily="18" charset="0"/>
            </a:endParaRPr>
          </a:p>
          <a:p>
            <a:pPr marL="285750" indent="-285750">
              <a:buFont typeface="Wingdings" panose="05000000000000000000" pitchFamily="2" charset="2"/>
              <a:buChar char="v"/>
            </a:pPr>
            <a:r>
              <a:rPr lang="es-ES" sz="1800" dirty="0">
                <a:effectLst/>
                <a:latin typeface="Arial" panose="020B0604020202020204" pitchFamily="34" charset="0"/>
                <a:ea typeface="Cambria" panose="02040503050406030204" pitchFamily="18" charset="0"/>
                <a:cs typeface="Cambria" panose="02040503050406030204" pitchFamily="18" charset="0"/>
              </a:rPr>
              <a:t>A cumplimentar por el representante legal de la entidad. En el caso de las AGRUPACIONES, cada una de las entidades que formen parte de la misma, deberán aportar este anexo firmado por el representante legal/apoderado correspondiente)</a:t>
            </a:r>
            <a:endParaRPr lang="es-ES" sz="1800" dirty="0">
              <a:effectLst/>
              <a:latin typeface="Cambria" panose="02040503050406030204" pitchFamily="18" charset="0"/>
              <a:ea typeface="Cambria" panose="02040503050406030204" pitchFamily="18" charset="0"/>
              <a:cs typeface="Cambria" panose="02040503050406030204" pitchFamily="18" charset="0"/>
            </a:endParaRPr>
          </a:p>
          <a:p>
            <a:endParaRPr lang="es-ES" dirty="0">
              <a:ea typeface="Cambria" panose="02040503050406030204" pitchFamily="18" charset="0"/>
              <a:cs typeface="Cambria" panose="02040503050406030204" pitchFamily="18" charset="0"/>
            </a:endParaRPr>
          </a:p>
          <a:p>
            <a:endParaRPr lang="es-ES" dirty="0"/>
          </a:p>
        </p:txBody>
      </p:sp>
    </p:spTree>
    <p:extLst>
      <p:ext uri="{BB962C8B-B14F-4D97-AF65-F5344CB8AC3E}">
        <p14:creationId xmlns:p14="http://schemas.microsoft.com/office/powerpoint/2010/main" val="152526107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1036</TotalTime>
  <Words>695</Words>
  <PresentationFormat>Panorámica</PresentationFormat>
  <Paragraphs>90</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Cambria</vt:lpstr>
      <vt:lpstr>Trebuchet MS</vt:lpstr>
      <vt:lpstr>Wingdings</vt:lpstr>
      <vt:lpstr>Wingdings 3</vt:lpstr>
      <vt:lpstr>Faceta</vt:lpstr>
      <vt:lpstr> ANEXOS CONVOCAN LAS AYUDAS DE TRAMITACIÓN ANTICIPADA EN 2023 PARA EL PLAN INTEGRAL DE IMPULSO A LA ECONOMÍA SOCIAL PARA LA GENERACIÓN DE UN TEJIDO ECONÓMICO, INCLUSIVO Y SOSTENIBLE, EN EL MARCO DEL PLAN DE RECUPERACIÓN, TRANSFORMACIÓN Y RESILIENCIA PARA LOS AÑOS 2024 Y 2025. </vt:lpstr>
      <vt:lpstr>ANEXO I: Modelo de Solicitud de subvención</vt:lpstr>
      <vt:lpstr>ANEXO II: Memoria explicativa del proyecto</vt:lpstr>
      <vt:lpstr>ANEXO II: Memoria explicativa del proyecto</vt:lpstr>
      <vt:lpstr>ANEXO III: Presupuesto </vt:lpstr>
      <vt:lpstr>ANEXO III: Presupuesto</vt:lpstr>
      <vt:lpstr>Presentación de PowerPoint</vt:lpstr>
      <vt:lpstr>ANEXO III: Cronograma</vt:lpstr>
      <vt:lpstr>ANEXO IV y V: Modelo de declaraciones responsables y autorización   </vt:lpstr>
      <vt:lpstr>ANEXO V:Declaración responsable y autorizaciones</vt:lpstr>
      <vt:lpstr>ANEXO VI: Modelo de Agrupación con el acuerdo de colaboración para agrupaciones sin personalidad jurídica</vt:lpstr>
      <vt:lpstr>ANEXO VI: Modelo de Agrupación </vt:lpstr>
      <vt:lpstr>ANEXO VII: Memoria final del proyecto</vt:lpstr>
      <vt:lpstr>ANEXO VII: Memoria final del proyecto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2023-11-24T09:03:41Z</dcterms:created>
  <dcterms:modified xsi:type="dcterms:W3CDTF">2024-01-10T11:54:30Z</dcterms:modified>
</cp:coreProperties>
</file>