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261" r:id="rId4"/>
    <p:sldId id="281" r:id="rId5"/>
    <p:sldId id="283" r:id="rId6"/>
    <p:sldId id="263" r:id="rId7"/>
    <p:sldId id="325" r:id="rId8"/>
    <p:sldId id="307" r:id="rId9"/>
    <p:sldId id="304" r:id="rId10"/>
    <p:sldId id="290" r:id="rId11"/>
    <p:sldId id="327" r:id="rId12"/>
    <p:sldId id="326" r:id="rId13"/>
    <p:sldId id="287" r:id="rId14"/>
    <p:sldId id="291" r:id="rId15"/>
    <p:sldId id="308" r:id="rId16"/>
    <p:sldId id="324" r:id="rId17"/>
    <p:sldId id="313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11" r:id="rId26"/>
    <p:sldId id="285" r:id="rId27"/>
    <p:sldId id="328" r:id="rId28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6600"/>
    <a:srgbClr val="669900"/>
    <a:srgbClr val="CC99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urel\grupos_sscc\SGPRL\Unidad_Apoyo\AT%20MORTALES\AT%202016\informe%20reunion\AT%202016%20prov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8.2970807112720396E-2"/>
          <c:y val="0.12842653292040523"/>
          <c:w val="0.84592837689144162"/>
          <c:h val="0.7710781533844878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4005442948197437E-2"/>
                  <c:y val="1.9141172106459561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s-ES" sz="1000" b="1" dirty="0"/>
                      <a:t>OTROS</a:t>
                    </a:r>
                    <a:r>
                      <a:rPr lang="es-ES" sz="1000" dirty="0"/>
                      <a:t>  (AUTONOMOS, 
</a:t>
                    </a:r>
                    <a:r>
                      <a:rPr lang="es-ES" sz="1000" dirty="0" smtClean="0"/>
                      <a:t>PESCA,</a:t>
                    </a:r>
                    <a:r>
                      <a:rPr lang="es-ES" sz="1000" baseline="0" dirty="0" smtClean="0"/>
                      <a:t> </a:t>
                    </a:r>
                    <a:r>
                      <a:rPr lang="es-ES" sz="1000" dirty="0" smtClean="0"/>
                      <a:t>ARMAS </a:t>
                    </a:r>
                    <a:r>
                      <a:rPr lang="es-ES" sz="1000" dirty="0"/>
                      <a:t>DE FUEGO,  </a:t>
                    </a:r>
                    <a:r>
                      <a:rPr lang="es-ES" sz="1000" dirty="0" smtClean="0"/>
                      <a:t>DESCONOCIDO)</a:t>
                    </a:r>
                    <a:r>
                      <a:rPr lang="es-ES" sz="1100" b="1" dirty="0" smtClean="0"/>
                      <a:t>11,04%</a:t>
                    </a:r>
                    <a:endParaRPr lang="es-ES" sz="1100" b="1" dirty="0"/>
                  </a:p>
                </c:rich>
              </c:tx>
              <c:numFmt formatCode="0.00%" sourceLinked="0"/>
              <c:spPr>
                <a:gradFill flip="none" rotWithShape="1">
                  <a:gsLst>
                    <a:gs pos="0">
                      <a:srgbClr val="1F497D">
                        <a:lumMod val="60000"/>
                        <a:lumOff val="40000"/>
                        <a:tint val="66000"/>
                        <a:satMod val="160000"/>
                      </a:srgbClr>
                    </a:gs>
                    <a:gs pos="50000">
                      <a:srgbClr val="1F497D">
                        <a:lumMod val="60000"/>
                        <a:lumOff val="40000"/>
                        <a:tint val="44500"/>
                        <a:satMod val="160000"/>
                      </a:srgbClr>
                    </a:gs>
                    <a:gs pos="100000">
                      <a:srgbClr val="1F497D">
                        <a:lumMod val="60000"/>
                        <a:lumOff val="40000"/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13366835577703E-2"/>
                  <c:y val="-4.222645219774832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s-ES" sz="1100" b="1" dirty="0"/>
                      <a:t>ACCIDENTES DE TRABAJO TRAUMÁTICOS  OBJETO DEL ESTUDIO</a:t>
                    </a:r>
                    <a:r>
                      <a:rPr lang="es-ES" sz="1100" dirty="0"/>
                      <a:t>
</a:t>
                    </a:r>
                    <a:r>
                      <a:rPr lang="es-ES" sz="1100" b="1" dirty="0" smtClean="0"/>
                      <a:t>25,42%</a:t>
                    </a:r>
                    <a:endParaRPr lang="es-ES" sz="1100" b="1" dirty="0"/>
                  </a:p>
                </c:rich>
              </c:tx>
              <c:numFmt formatCode="0.00%" sourceLinked="0"/>
              <c:spPr>
                <a:gradFill flip="none" rotWithShape="1">
                  <a:gsLst>
                    <a:gs pos="0">
                      <a:srgbClr val="CC3300">
                        <a:tint val="66000"/>
                        <a:satMod val="160000"/>
                      </a:srgbClr>
                    </a:gs>
                    <a:gs pos="50000">
                      <a:srgbClr val="CC3300">
                        <a:tint val="44500"/>
                        <a:satMod val="160000"/>
                      </a:srgbClr>
                    </a:gs>
                    <a:gs pos="100000">
                      <a:srgbClr val="CC33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166859141260024"/>
                  <c:y val="-0.1166087255644820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/>
                      <a:t>ACCIDENTE DE TRAFICO 
</a:t>
                    </a:r>
                    <a:r>
                      <a:rPr lang="en-US" sz="1100" b="1" dirty="0" smtClean="0"/>
                      <a:t>29,93%</a:t>
                    </a:r>
                    <a:endParaRPr lang="en-US" sz="1100" b="1" dirty="0"/>
                  </a:p>
                </c:rich>
              </c:tx>
              <c:numFmt formatCode="0.00%" sourceLinked="0"/>
              <c:spPr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18900000" scaled="1"/>
                  <a:tileRect/>
                </a:gradFill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6916790317011624E-3"/>
                  <c:y val="-5.4877927071201047E-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/>
                      <a:t>ACCIDENTES DE TRABAJO NO TRAUMÁTICOS (INFARTOS, ETC…)
</a:t>
                    </a:r>
                    <a:r>
                      <a:rPr lang="en-US" sz="1100" b="1" dirty="0" smtClean="0"/>
                      <a:t>35,61%</a:t>
                    </a:r>
                    <a:endParaRPr lang="en-US" sz="1100" b="1" dirty="0"/>
                  </a:p>
                </c:rich>
              </c:tx>
              <c:numFmt formatCode="0.00%" sourceLinked="0"/>
              <c:spPr>
                <a:gradFill flip="none" rotWithShape="1">
                  <a:gsLst>
                    <a:gs pos="0">
                      <a:srgbClr val="8064A2">
                        <a:lumMod val="60000"/>
                        <a:lumOff val="40000"/>
                        <a:tint val="66000"/>
                        <a:satMod val="160000"/>
                      </a:srgbClr>
                    </a:gs>
                    <a:gs pos="50000">
                      <a:srgbClr val="8064A2">
                        <a:lumMod val="60000"/>
                        <a:lumOff val="40000"/>
                        <a:tint val="44500"/>
                        <a:satMod val="160000"/>
                      </a:srgbClr>
                    </a:gs>
                    <a:gs pos="100000">
                      <a:srgbClr val="8064A2">
                        <a:lumMod val="60000"/>
                        <a:lumOff val="40000"/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'4 CAUSAS TARTA'!$H$44:$H$47</c:f>
              <c:strCache>
                <c:ptCount val="4"/>
                <c:pt idx="0">
                  <c:v>OTROS  (AUTONOMOS, 
AC. AEREO, ARMAS DE FUEGO,  DESCONOCIDOS, ETC.)</c:v>
                </c:pt>
                <c:pt idx="1">
                  <c:v>ACCIDENTES DE TRABAJO TRAUMÁTICOS  OBJETO DEL ESTUDIO</c:v>
                </c:pt>
                <c:pt idx="2">
                  <c:v>ACCIDENTE DE TRAFICO </c:v>
                </c:pt>
                <c:pt idx="3">
                  <c:v>ACCIDENTES DE TRABAJO NO TRAUMÁTICOS (INFARTOS, ETC…)</c:v>
                </c:pt>
              </c:strCache>
            </c:strRef>
          </c:cat>
          <c:val>
            <c:numRef>
              <c:f>'4 CAUSAS TARTA'!$I$44:$I$47</c:f>
              <c:numCache>
                <c:formatCode>0.000%</c:formatCode>
                <c:ptCount val="4"/>
                <c:pt idx="0">
                  <c:v>0.11036789297658862</c:v>
                </c:pt>
                <c:pt idx="1">
                  <c:v>0.25418060200668896</c:v>
                </c:pt>
                <c:pt idx="2">
                  <c:v>0.29933110367892984</c:v>
                </c:pt>
                <c:pt idx="3">
                  <c:v>0.33612040133779303</c:v>
                </c:pt>
              </c:numCache>
            </c:numRef>
          </c:val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'4 CAUSAS TARTA'!$H$44:$H$47</c:f>
              <c:strCache>
                <c:ptCount val="4"/>
                <c:pt idx="0">
                  <c:v>OTROS  (AUTONOMOS, 
AC. AEREO, ARMAS DE FUEGO,  DESCONOCIDOS, ETC.)</c:v>
                </c:pt>
                <c:pt idx="1">
                  <c:v>ACCIDENTES DE TRABAJO TRAUMÁTICOS  OBJETO DEL ESTUDIO</c:v>
                </c:pt>
                <c:pt idx="2">
                  <c:v>ACCIDENTE DE TRAFICO </c:v>
                </c:pt>
                <c:pt idx="3">
                  <c:v>ACCIDENTES DE TRABAJO NO TRAUMÁTICOS (INFARTOS, ETC…)</c:v>
                </c:pt>
              </c:strCache>
            </c:strRef>
          </c:cat>
          <c:val>
            <c:numRef>
              <c:f>'4 CAUSAS TARTA'!$J$44:$J$47</c:f>
              <c:numCache>
                <c:formatCode>General</c:formatCode>
                <c:ptCount val="4"/>
                <c:pt idx="0">
                  <c:v>66</c:v>
                </c:pt>
                <c:pt idx="1">
                  <c:v>152</c:v>
                </c:pt>
                <c:pt idx="2">
                  <c:v>179</c:v>
                </c:pt>
                <c:pt idx="3">
                  <c:v>201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3"/>
  <c:chart>
    <c:title>
      <c:tx>
        <c:rich>
          <a:bodyPr/>
          <a:lstStyle/>
          <a:p>
            <a:pPr>
              <a:defRPr/>
            </a:pPr>
            <a:r>
              <a:rPr lang="en-US" sz="1400" b="1" dirty="0"/>
              <a:t>ACCIDENTES DE TRABAJO POR GOLPES </a:t>
            </a:r>
            <a:r>
              <a:rPr lang="en-US" sz="1400" b="1" dirty="0" smtClean="0"/>
              <a:t>CON/POR </a:t>
            </a:r>
            <a:r>
              <a:rPr lang="en-US" sz="1400" b="1" dirty="0"/>
              <a:t>OBJETOS</a:t>
            </a:r>
          </a:p>
        </c:rich>
      </c:tx>
      <c:layout/>
      <c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</c:spPr>
    </c:title>
    <c:plotArea>
      <c:layout>
        <c:manualLayout>
          <c:layoutTarget val="inner"/>
          <c:xMode val="edge"/>
          <c:yMode val="edge"/>
          <c:x val="0.47739123921411752"/>
          <c:y val="0.14734002998036791"/>
          <c:w val="0.49308684240556888"/>
          <c:h val="0.81685572725870426"/>
        </c:manualLayout>
      </c:layout>
      <c:barChart>
        <c:barDir val="bar"/>
        <c:grouping val="clustered"/>
        <c:ser>
          <c:idx val="0"/>
          <c:order val="0"/>
          <c:tx>
            <c:strRef>
              <c:f>'GOLPES CONTRA OBJETOS'!$B$1</c:f>
              <c:strCache>
                <c:ptCount val="1"/>
                <c:pt idx="0">
                  <c:v>11 ACCIDENTES POR GOLPES CONTRA OBJETOS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'GOLPES CONTRA OBJETOS'!$A$2:$A$10</c:f>
              <c:strCache>
                <c:ptCount val="9"/>
                <c:pt idx="0">
                  <c:v>Impacto de vehículo contra desnivel en vía 
de circulación en centro de trabajo</c:v>
                </c:pt>
                <c:pt idx="1">
                  <c:v>Contra pala de una excavadora en movimiento</c:v>
                </c:pt>
                <c:pt idx="2">
                  <c:v>Desplazamiento brusco por golpe contra puerta del camión</c:v>
                </c:pt>
                <c:pt idx="3">
                  <c:v>Proyección de objeto sometido a presurización</c:v>
                </c:pt>
                <c:pt idx="4">
                  <c:v>Proyección de un fragmento de disco de máquina amoldadora</c:v>
                </c:pt>
                <c:pt idx="5">
                  <c:v>Proyección de fragmento de madera desde una sierra múltiple</c:v>
                </c:pt>
                <c:pt idx="6">
                  <c:v>Golpe contra elemento desprendido de un equipo de trabajo</c:v>
                </c:pt>
                <c:pt idx="7">
                  <c:v>Golpe contra elemento en movimiento</c:v>
                </c:pt>
                <c:pt idx="8">
                  <c:v>Caída de rama en trabajos de tala de árboles</c:v>
                </c:pt>
              </c:strCache>
            </c:strRef>
          </c:cat>
          <c:val>
            <c:numRef>
              <c:f>'GOLPES CONTRA OBJETOS'!$B$2:$B$10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Val val="1"/>
        </c:dLbls>
        <c:overlap val="-25"/>
        <c:axId val="91166976"/>
        <c:axId val="91172864"/>
      </c:barChart>
      <c:catAx>
        <c:axId val="9116697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91172864"/>
        <c:crosses val="autoZero"/>
        <c:auto val="1"/>
        <c:lblAlgn val="ctr"/>
        <c:lblOffset val="100"/>
      </c:catAx>
      <c:valAx>
        <c:axId val="91172864"/>
        <c:scaling>
          <c:orientation val="minMax"/>
        </c:scaling>
        <c:delete val="1"/>
        <c:axPos val="b"/>
        <c:numFmt formatCode="General" sourceLinked="1"/>
        <c:tickLblPos val="none"/>
        <c:crossAx val="911669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2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ACCIDENTES</a:t>
            </a:r>
            <a:r>
              <a:rPr lang="en-US" sz="1400" baseline="0" dirty="0"/>
              <a:t> DE TRABAJO POR</a:t>
            </a:r>
            <a:r>
              <a:rPr lang="en-US" sz="1400" dirty="0"/>
              <a:t> ATROPELLOS</a:t>
            </a:r>
          </a:p>
        </c:rich>
      </c:tx>
      <c:layout/>
      <c:spPr>
        <a:gradFill flip="none" rotWithShape="1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2700000" scaled="1"/>
          <a:tileRect/>
        </a:gradFill>
      </c:spPr>
    </c:title>
    <c:plotArea>
      <c:layout>
        <c:manualLayout>
          <c:layoutTarget val="inner"/>
          <c:xMode val="edge"/>
          <c:yMode val="edge"/>
          <c:x val="0.47801372033551232"/>
          <c:y val="0.19973691250532724"/>
          <c:w val="0.49524468036945557"/>
          <c:h val="0.79779396897387356"/>
        </c:manualLayout>
      </c:layout>
      <c:barChart>
        <c:barDir val="bar"/>
        <c:grouping val="clustered"/>
        <c:ser>
          <c:idx val="0"/>
          <c:order val="0"/>
          <c:tx>
            <c:strRef>
              <c:f>ATROPELLOS!$B$1</c:f>
              <c:strCache>
                <c:ptCount val="1"/>
                <c:pt idx="0">
                  <c:v>8 ACCIDENTES POR ATROPELLOS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ATROPELLOS!$A$2:$A$7</c:f>
              <c:strCache>
                <c:ptCount val="6"/>
                <c:pt idx="0">
                  <c:v>Por caída desde un tractor al ir sujeto en un 
lugar no habilitado para ello</c:v>
                </c:pt>
                <c:pt idx="1">
                  <c:v>Por vehiculo particular mientras realizaba labores  
de asistencia en una averia en carretera</c:v>
                </c:pt>
                <c:pt idx="2">
                  <c:v>Por vehiculo particular mientras realizaba labores
 de recogida de basura</c:v>
                </c:pt>
                <c:pt idx="3">
                  <c:v>Por pala cargadora con falta de visibilidad en zona de transito</c:v>
                </c:pt>
                <c:pt idx="4">
                  <c:v>Por movimiento marcha atrás de vehículo de motor en movimiento 
sin percatarse de la presencia del trabajador</c:v>
                </c:pt>
                <c:pt idx="5">
                  <c:v>Por carretilla/retroexcavadora de trabajador ubicado en 
radio de acción de aquella</c:v>
                </c:pt>
              </c:strCache>
            </c:strRef>
          </c:cat>
          <c:val>
            <c:numRef>
              <c:f>ATROPELLOS!$B$2:$B$7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Val val="1"/>
        </c:dLbls>
        <c:overlap val="-25"/>
        <c:axId val="91240320"/>
        <c:axId val="91241856"/>
      </c:barChart>
      <c:catAx>
        <c:axId val="91240320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91241856"/>
        <c:crosses val="autoZero"/>
        <c:auto val="1"/>
        <c:lblAlgn val="ctr"/>
        <c:lblOffset val="100"/>
      </c:catAx>
      <c:valAx>
        <c:axId val="91241856"/>
        <c:scaling>
          <c:orientation val="minMax"/>
        </c:scaling>
        <c:delete val="1"/>
        <c:axPos val="b"/>
        <c:numFmt formatCode="General" sourceLinked="1"/>
        <c:tickLblPos val="none"/>
        <c:crossAx val="912403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3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ACCIDENTES DE TRABAJO POR CONTACTOS ELÉCTRICOS</a:t>
            </a:r>
          </a:p>
        </c:rich>
      </c:tx>
      <c:layout/>
      <c:spPr>
        <a:gradFill flip="none" rotWithShape="1">
          <a:gsLst>
            <a:gs pos="0">
              <a:srgbClr val="9BBB59">
                <a:lumMod val="60000"/>
                <a:lumOff val="40000"/>
                <a:tint val="66000"/>
                <a:satMod val="160000"/>
              </a:srgbClr>
            </a:gs>
            <a:gs pos="50000">
              <a:srgbClr val="9BBB59">
                <a:lumMod val="60000"/>
                <a:lumOff val="40000"/>
                <a:tint val="44500"/>
                <a:satMod val="160000"/>
              </a:srgbClr>
            </a:gs>
            <a:gs pos="100000">
              <a:srgbClr val="9BBB59">
                <a:lumMod val="60000"/>
                <a:lumOff val="40000"/>
                <a:tint val="23500"/>
                <a:satMod val="160000"/>
              </a:srgbClr>
            </a:gs>
          </a:gsLst>
          <a:lin ang="2700000" scaled="1"/>
          <a:tileRect/>
        </a:gradFill>
      </c:spPr>
    </c:title>
    <c:plotArea>
      <c:layout>
        <c:manualLayout>
          <c:layoutTarget val="inner"/>
          <c:xMode val="edge"/>
          <c:yMode val="edge"/>
          <c:x val="0.50839959386347877"/>
          <c:y val="0.1427402323372737"/>
          <c:w val="0.47673604344607423"/>
          <c:h val="0.81685572725870403"/>
        </c:manualLayout>
      </c:layout>
      <c:barChart>
        <c:barDir val="bar"/>
        <c:grouping val="clustered"/>
        <c:ser>
          <c:idx val="0"/>
          <c:order val="0"/>
          <c:tx>
            <c:strRef>
              <c:f>'CONTACTO ELECTRICO'!$B$1</c:f>
              <c:strCache>
                <c:ptCount val="1"/>
                <c:pt idx="0">
                  <c:v>8 ACCIDENTES POR CONTACTOS ELÉCTRICOS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'CONTACTO ELECTRICO'!$A$2:$A$8</c:f>
              <c:strCache>
                <c:ptCount val="7"/>
                <c:pt idx="0">
                  <c:v>Paso de corriente eléctrica a través del cuerpo por
 contacto con equipo de trabajo defectuoso 
carente de puesta a tierra</c:v>
                </c:pt>
                <c:pt idx="1">
                  <c:v>Trabajos en líneas de tensión sin adopción de 
medidas preventivas adecuadas</c:v>
                </c:pt>
                <c:pt idx="2">
                  <c:v>Contacto eléctrico en espacio confinado
 parcialmente cubierto de agua</c:v>
                </c:pt>
                <c:pt idx="3">
                  <c:v>Realizando labores de reparación de equipos de trabajo</c:v>
                </c:pt>
                <c:pt idx="4">
                  <c:v>Arco eléctrico o contacto de alta tensión en actividades
 de medición previas a obra</c:v>
                </c:pt>
                <c:pt idx="5">
                  <c:v>Arco eléctrico o contacto de alta tensión en actividades 
de fumigación con pertiga telescópica</c:v>
                </c:pt>
                <c:pt idx="6">
                  <c:v>Arco eléctrico o contacto de alta tensión en actividades 
de poda</c:v>
                </c:pt>
              </c:strCache>
            </c:strRef>
          </c:cat>
          <c:val>
            <c:numRef>
              <c:f>'CONTACTO ELECTRICO'!$B$2:$B$8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Val val="1"/>
        </c:dLbls>
        <c:overlap val="-25"/>
        <c:axId val="91096576"/>
        <c:axId val="91098112"/>
      </c:barChart>
      <c:catAx>
        <c:axId val="9109657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91098112"/>
        <c:crosses val="autoZero"/>
        <c:auto val="1"/>
        <c:lblAlgn val="ctr"/>
        <c:lblOffset val="100"/>
      </c:catAx>
      <c:valAx>
        <c:axId val="91098112"/>
        <c:scaling>
          <c:orientation val="minMax"/>
        </c:scaling>
        <c:delete val="1"/>
        <c:axPos val="b"/>
        <c:numFmt formatCode="General" sourceLinked="1"/>
        <c:tickLblPos val="none"/>
        <c:crossAx val="91096576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3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ACCIDENTES DE TRABAJO POR EXPLOSIÓN</a:t>
            </a:r>
          </a:p>
        </c:rich>
      </c:tx>
      <c:layout/>
      <c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c:spPr>
    </c:title>
    <c:plotArea>
      <c:layout>
        <c:manualLayout>
          <c:layoutTarget val="inner"/>
          <c:xMode val="edge"/>
          <c:yMode val="edge"/>
          <c:x val="0.48443846853656758"/>
          <c:y val="0.26457923794008531"/>
          <c:w val="0.49075201352700731"/>
          <c:h val="0.6145567924699068"/>
        </c:manualLayout>
      </c:layout>
      <c:barChart>
        <c:barDir val="bar"/>
        <c:grouping val="clustered"/>
        <c:ser>
          <c:idx val="0"/>
          <c:order val="0"/>
          <c:tx>
            <c:strRef>
              <c:f>explos!$B$1</c:f>
              <c:strCache>
                <c:ptCount val="1"/>
                <c:pt idx="0">
                  <c:v>2 ACCIDENTES POR EXPLOSIÓN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explos!$A$2:$A$3</c:f>
              <c:strCache>
                <c:ptCount val="2"/>
                <c:pt idx="0">
                  <c:v>Deflagración en silo de serrín con presencia de barnices</c:v>
                </c:pt>
                <c:pt idx="1">
                  <c:v>Trabajos de soldaduras sin medidas preventivas adecuadas</c:v>
                </c:pt>
              </c:strCache>
            </c:strRef>
          </c:cat>
          <c:val>
            <c:numRef>
              <c:f>explos!$B$2:$B$3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overlap val="-25"/>
        <c:axId val="91149056"/>
        <c:axId val="91150592"/>
      </c:barChart>
      <c:catAx>
        <c:axId val="9114905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91150592"/>
        <c:crosses val="autoZero"/>
        <c:auto val="1"/>
        <c:lblAlgn val="ctr"/>
        <c:lblOffset val="100"/>
      </c:catAx>
      <c:valAx>
        <c:axId val="91150592"/>
        <c:scaling>
          <c:orientation val="minMax"/>
        </c:scaling>
        <c:delete val="1"/>
        <c:axPos val="b"/>
        <c:numFmt formatCode="General" sourceLinked="1"/>
        <c:tickLblPos val="none"/>
        <c:crossAx val="911490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3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ACCIDENTES DE TRABAJO POR INTOXICACIÓN</a:t>
            </a:r>
          </a:p>
        </c:rich>
      </c:tx>
      <c:layout/>
      <c:spPr>
        <a:gradFill flip="none" rotWithShape="1">
          <a:gsLst>
            <a:gs pos="0">
              <a:srgbClr val="EEECE1">
                <a:lumMod val="75000"/>
                <a:tint val="66000"/>
                <a:satMod val="160000"/>
              </a:srgbClr>
            </a:gs>
            <a:gs pos="50000">
              <a:srgbClr val="EEECE1">
                <a:lumMod val="75000"/>
                <a:tint val="44500"/>
                <a:satMod val="160000"/>
              </a:srgbClr>
            </a:gs>
            <a:gs pos="100000">
              <a:srgbClr val="EEECE1">
                <a:lumMod val="75000"/>
                <a:tint val="23500"/>
                <a:satMod val="160000"/>
              </a:srgbClr>
            </a:gs>
          </a:gsLst>
          <a:lin ang="2700000" scaled="1"/>
          <a:tileRect/>
        </a:gradFill>
      </c:spPr>
    </c:title>
    <c:plotArea>
      <c:layout>
        <c:manualLayout>
          <c:layoutTarget val="inner"/>
          <c:xMode val="edge"/>
          <c:yMode val="edge"/>
          <c:x val="0.39988974622319934"/>
          <c:y val="0.22549877816997024"/>
          <c:w val="0.51538338644124271"/>
          <c:h val="0.65363725224002811"/>
        </c:manualLayout>
      </c:layout>
      <c:barChart>
        <c:barDir val="bar"/>
        <c:grouping val="clustered"/>
        <c:ser>
          <c:idx val="0"/>
          <c:order val="0"/>
          <c:tx>
            <c:strRef>
              <c:f>INTOXIC.!$B$1</c:f>
              <c:strCache>
                <c:ptCount val="1"/>
                <c:pt idx="0">
                  <c:v>2 ACCIDENTES POR INTOXICACIÓN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INTOXIC.!$A$2:$A$3</c:f>
              <c:strCache>
                <c:ptCount val="2"/>
                <c:pt idx="0">
                  <c:v>Por inhalación de sustancias tóxicas en espacios confinados</c:v>
                </c:pt>
                <c:pt idx="1">
                  <c:v>Por gas propano revisando instalación en domicilio particular</c:v>
                </c:pt>
              </c:strCache>
            </c:strRef>
          </c:cat>
          <c:val>
            <c:numRef>
              <c:f>INTOXIC.!$B$2:$B$3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overlap val="-25"/>
        <c:axId val="91501312"/>
        <c:axId val="91502848"/>
      </c:barChart>
      <c:catAx>
        <c:axId val="9150131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91502848"/>
        <c:crosses val="autoZero"/>
        <c:auto val="1"/>
        <c:lblAlgn val="ctr"/>
        <c:lblOffset val="100"/>
      </c:catAx>
      <c:valAx>
        <c:axId val="91502848"/>
        <c:scaling>
          <c:orientation val="minMax"/>
        </c:scaling>
        <c:delete val="1"/>
        <c:axPos val="b"/>
        <c:numFmt formatCode="General" sourceLinked="1"/>
        <c:tickLblPos val="none"/>
        <c:crossAx val="915013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3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ACCIDENTES DE TRABAJO POR SEPULTAMIENTO</a:t>
            </a:r>
          </a:p>
        </c:rich>
      </c:tx>
      <c:layout/>
      <c:spPr>
        <a:solidFill>
          <a:schemeClr val="accent2">
            <a:lumMod val="40000"/>
            <a:lumOff val="60000"/>
          </a:schemeClr>
        </a:solidFill>
      </c:spPr>
    </c:title>
    <c:plotArea>
      <c:layout>
        <c:manualLayout>
          <c:layoutTarget val="inner"/>
          <c:xMode val="edge"/>
          <c:yMode val="edge"/>
          <c:x val="0.43259134414218275"/>
          <c:y val="0.26457923794008531"/>
          <c:w val="0.52727487659360706"/>
          <c:h val="0.6145567924699068"/>
        </c:manualLayout>
      </c:layout>
      <c:barChart>
        <c:barDir val="bar"/>
        <c:grouping val="clustered"/>
        <c:ser>
          <c:idx val="0"/>
          <c:order val="0"/>
          <c:tx>
            <c:strRef>
              <c:f>SEPULTAMI!$B$1</c:f>
              <c:strCache>
                <c:ptCount val="1"/>
                <c:pt idx="0">
                  <c:v>2 ACCIDENTES POR SEPULTAMIENTO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SEPULTAMI!$A$2:$A$3</c:f>
              <c:strCache>
                <c:ptCount val="2"/>
                <c:pt idx="0">
                  <c:v>Sepultamiento en tolva de azucar</c:v>
                </c:pt>
                <c:pt idx="1">
                  <c:v>Por derrumbamiento de una zanja</c:v>
                </c:pt>
              </c:strCache>
            </c:strRef>
          </c:cat>
          <c:val>
            <c:numRef>
              <c:f>SEPULTAMI!$B$2:$B$3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overlap val="-25"/>
        <c:axId val="91468544"/>
        <c:axId val="91470080"/>
      </c:barChart>
      <c:catAx>
        <c:axId val="9146854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91470080"/>
        <c:crosses val="autoZero"/>
        <c:auto val="1"/>
        <c:lblAlgn val="ctr"/>
        <c:lblOffset val="100"/>
      </c:catAx>
      <c:valAx>
        <c:axId val="91470080"/>
        <c:scaling>
          <c:orientation val="minMax"/>
        </c:scaling>
        <c:delete val="1"/>
        <c:axPos val="b"/>
        <c:numFmt formatCode="General" sourceLinked="1"/>
        <c:tickLblPos val="none"/>
        <c:crossAx val="9146854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es-ES"/>
          </a:p>
        </c:txPr>
      </c:legendEntry>
      <c:layout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s-ES" sz="1400" dirty="0"/>
              <a:t>ACCIDENTES MORTALES DE </a:t>
            </a:r>
            <a:r>
              <a:rPr lang="es-ES" sz="1400" dirty="0" smtClean="0"/>
              <a:t>AUTÓNOMOS (TODOS) </a:t>
            </a:r>
            <a:r>
              <a:rPr lang="es-ES" sz="1400" dirty="0"/>
              <a:t>
AÑO 2016</a:t>
            </a:r>
          </a:p>
        </c:rich>
      </c:tx>
      <c:layout>
        <c:manualLayout>
          <c:xMode val="edge"/>
          <c:yMode val="edge"/>
          <c:x val="0.28770998949450155"/>
          <c:y val="4.9754900793340294E-2"/>
        </c:manualLayout>
      </c:layout>
    </c:title>
    <c:view3D>
      <c:rAngAx val="1"/>
    </c:view3D>
    <c:sideWall>
      <c:spPr>
        <a:gradFill>
          <a:gsLst>
            <a:gs pos="0">
              <a:srgbClr val="00B050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gradFill>
          <a:gsLst>
            <a:gs pos="0">
              <a:srgbClr val="00B050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7000016981365031E-2"/>
          <c:y val="0.13069381556292514"/>
          <c:w val="0.88561111572616658"/>
          <c:h val="0.68789434560195351"/>
        </c:manualLayout>
      </c:layout>
      <c:bar3DChart>
        <c:barDir val="col"/>
        <c:grouping val="clustered"/>
        <c:ser>
          <c:idx val="0"/>
          <c:order val="0"/>
          <c:tx>
            <c:strRef>
              <c:f>AUTONOMOS!$B$2</c:f>
              <c:strCache>
                <c:ptCount val="1"/>
                <c:pt idx="0">
                  <c:v>ACCIDENTES MORTALES DE AUTÓNOMOS 
AÑO 2016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4.3727014919276618E-4"/>
                  <c:y val="8.80765397010250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528616583266214E-3"/>
                  <c:y val="7.78731611294289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4615384615384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AUTONOMOS!$A$3:$A$5</c:f>
              <c:strCache>
                <c:ptCount val="3"/>
                <c:pt idx="0">
                  <c:v>TOTAL AUTÓNOMOS</c:v>
                </c:pt>
                <c:pt idx="1">
                  <c:v>INVESTIGADOS I.T.S.S.</c:v>
                </c:pt>
                <c:pt idx="2">
                  <c:v>NO INVESTIGADOS Y
 NOTIFICADOS A DELTA</c:v>
                </c:pt>
              </c:strCache>
            </c:strRef>
          </c:cat>
          <c:val>
            <c:numRef>
              <c:f>AUTONOMOS!$B$3:$B$5</c:f>
              <c:numCache>
                <c:formatCode>General</c:formatCode>
                <c:ptCount val="3"/>
                <c:pt idx="0">
                  <c:v>34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shape val="box"/>
        <c:axId val="91739264"/>
        <c:axId val="91740800"/>
        <c:axId val="0"/>
      </c:bar3DChart>
      <c:catAx>
        <c:axId val="91739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>
                <a:solidFill>
                  <a:schemeClr val="tx2"/>
                </a:solidFill>
              </a:defRPr>
            </a:pPr>
            <a:endParaRPr lang="es-ES"/>
          </a:p>
        </c:txPr>
        <c:crossAx val="91740800"/>
        <c:crosses val="autoZero"/>
        <c:auto val="1"/>
        <c:lblAlgn val="ctr"/>
        <c:lblOffset val="100"/>
      </c:catAx>
      <c:valAx>
        <c:axId val="917408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173926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s-ES" sz="1400" dirty="0"/>
              <a:t>TOTAL </a:t>
            </a:r>
            <a:r>
              <a:rPr lang="es-ES" sz="1400" dirty="0" smtClean="0"/>
              <a:t>ACCIDENTES MORTALES INVESTIGADOS </a:t>
            </a:r>
            <a:r>
              <a:rPr lang="es-ES" sz="1400" dirty="0"/>
              <a:t>EN EL AÑO 2016: </a:t>
            </a:r>
            <a:r>
              <a:rPr lang="es-ES" sz="1400" dirty="0" smtClean="0"/>
              <a:t> 598 </a:t>
            </a:r>
            <a:endParaRPr lang="es-ES" sz="1400" dirty="0"/>
          </a:p>
        </c:rich>
      </c:tx>
      <c:layout>
        <c:manualLayout>
          <c:xMode val="edge"/>
          <c:yMode val="edge"/>
          <c:x val="0.15896060736376241"/>
          <c:y val="4.8199121603662617E-2"/>
        </c:manualLayout>
      </c:layout>
    </c:title>
    <c:plotArea>
      <c:layout>
        <c:manualLayout>
          <c:layoutTarget val="inner"/>
          <c:xMode val="edge"/>
          <c:yMode val="edge"/>
          <c:x val="0.45831373209556026"/>
          <c:y val="0.12382937806124446"/>
          <c:w val="0.53016096957168857"/>
          <c:h val="0.83819289819331111"/>
        </c:manualLayout>
      </c:layout>
      <c:barChart>
        <c:barDir val="bar"/>
        <c:grouping val="clustered"/>
        <c:ser>
          <c:idx val="0"/>
          <c:order val="0"/>
          <c:tx>
            <c:strRef>
              <c:f>'2015-206'!$B$2</c:f>
              <c:strCache>
                <c:ptCount val="1"/>
                <c:pt idx="0">
                  <c:v>AÑO 2016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571847007998223E-3"/>
                  <c:y val="2.402385587805120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'2015-206'!$A$3:$A$15</c:f>
              <c:strCache>
                <c:ptCount val="13"/>
                <c:pt idx="1">
                  <c:v>SEPULTAMIENTO</c:v>
                </c:pt>
                <c:pt idx="2">
                  <c:v>INTOXICACIÓN</c:v>
                </c:pt>
                <c:pt idx="3">
                  <c:v>EXPLOSIÓN</c:v>
                </c:pt>
                <c:pt idx="4">
                  <c:v>CONTACTO ELÉCTRICO</c:v>
                </c:pt>
                <c:pt idx="5">
                  <c:v>ATROPELLO</c:v>
                </c:pt>
                <c:pt idx="6">
                  <c:v>GOLPE CONTRA OBJETO</c:v>
                </c:pt>
                <c:pt idx="7">
                  <c:v>ATRAPAMIENTO</c:v>
                </c:pt>
                <c:pt idx="8">
                  <c:v>APLASTAMIENTO</c:v>
                </c:pt>
                <c:pt idx="9">
                  <c:v>CAÍDA EN ALTURA</c:v>
                </c:pt>
                <c:pt idx="10">
                  <c:v>OTROS (AUTÓNOMOS, PESCA, MINAS,  ACCIDENTES AEREOS, DESCONOCIDOS, ETC...)</c:v>
                </c:pt>
                <c:pt idx="11">
                  <c:v>ACCIDENTE DE TRÁFICO </c:v>
                </c:pt>
                <c:pt idx="12">
                  <c:v>INFARTOS, DERRAMES Y OTRAS PATOLOGÍAS NO TRAUMÁTICAS</c:v>
                </c:pt>
              </c:strCache>
            </c:strRef>
          </c:cat>
          <c:val>
            <c:numRef>
              <c:f>'2015-206'!$B$3:$B$15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16</c:v>
                </c:pt>
                <c:pt idx="8">
                  <c:v>44</c:v>
                </c:pt>
                <c:pt idx="9">
                  <c:v>59</c:v>
                </c:pt>
                <c:pt idx="10">
                  <c:v>66</c:v>
                </c:pt>
                <c:pt idx="11">
                  <c:v>179</c:v>
                </c:pt>
                <c:pt idx="12">
                  <c:v>201</c:v>
                </c:pt>
              </c:numCache>
            </c:numRef>
          </c:val>
        </c:ser>
        <c:dLbls>
          <c:showVal val="1"/>
        </c:dLbls>
        <c:overlap val="1"/>
        <c:axId val="119122944"/>
        <c:axId val="119137024"/>
      </c:barChart>
      <c:catAx>
        <c:axId val="11912294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9137024"/>
        <c:crosses val="autoZero"/>
        <c:auto val="1"/>
        <c:lblAlgn val="ctr"/>
        <c:lblOffset val="100"/>
      </c:catAx>
      <c:valAx>
        <c:axId val="119137024"/>
        <c:scaling>
          <c:orientation val="minMax"/>
        </c:scaling>
        <c:delete val="1"/>
        <c:axPos val="b"/>
        <c:numFmt formatCode="General" sourceLinked="1"/>
        <c:tickLblPos val="none"/>
        <c:crossAx val="119122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s-ES" sz="1000" b="1" dirty="0" smtClean="0">
                <a:solidFill>
                  <a:srgbClr val="C00000"/>
                </a:solidFill>
              </a:rPr>
              <a:t>AÑO 2016  TOTAL </a:t>
            </a:r>
            <a:r>
              <a:rPr lang="es-ES" sz="1000" b="1" dirty="0">
                <a:solidFill>
                  <a:srgbClr val="C00000"/>
                </a:solidFill>
              </a:rPr>
              <a:t>ACCIDENTES </a:t>
            </a:r>
            <a:r>
              <a:rPr lang="es-ES" sz="1000" b="1" dirty="0" smtClean="0">
                <a:solidFill>
                  <a:srgbClr val="C00000"/>
                </a:solidFill>
              </a:rPr>
              <a:t>598 Y </a:t>
            </a:r>
            <a:r>
              <a:rPr lang="es-ES" sz="1000" b="1" dirty="0">
                <a:solidFill>
                  <a:srgbClr val="C00000"/>
                </a:solidFill>
              </a:rPr>
              <a:t>PERSONAS ACCIDENTADAS </a:t>
            </a:r>
            <a:r>
              <a:rPr lang="es-ES" sz="1000" b="1" dirty="0" smtClean="0">
                <a:solidFill>
                  <a:srgbClr val="C00000"/>
                </a:solidFill>
              </a:rPr>
              <a:t>605 </a:t>
            </a:r>
          </a:p>
          <a:p>
            <a:pPr>
              <a:defRPr/>
            </a:pPr>
            <a:r>
              <a:rPr lang="es-ES" sz="1000" b="1" dirty="0" smtClean="0">
                <a:solidFill>
                  <a:srgbClr val="C00000"/>
                </a:solidFill>
              </a:rPr>
              <a:t>(6</a:t>
            </a:r>
            <a:r>
              <a:rPr lang="es-ES" sz="1000" b="1" baseline="0" dirty="0" smtClean="0">
                <a:solidFill>
                  <a:srgbClr val="C00000"/>
                </a:solidFill>
              </a:rPr>
              <a:t> </a:t>
            </a:r>
            <a:r>
              <a:rPr lang="es-ES" sz="1000" b="1" dirty="0" smtClean="0">
                <a:solidFill>
                  <a:srgbClr val="C00000"/>
                </a:solidFill>
              </a:rPr>
              <a:t>ACCIDENTES </a:t>
            </a:r>
            <a:r>
              <a:rPr lang="es-ES" sz="1000" b="1" dirty="0">
                <a:solidFill>
                  <a:srgbClr val="C00000"/>
                </a:solidFill>
              </a:rPr>
              <a:t>MULTIPLES)</a:t>
            </a:r>
          </a:p>
        </c:rich>
      </c:tx>
      <c:layout>
        <c:manualLayout>
          <c:xMode val="edge"/>
          <c:yMode val="edge"/>
          <c:x val="0.1386579003918092"/>
          <c:y val="6.9806883584957414E-5"/>
        </c:manualLayout>
      </c:layout>
    </c:title>
    <c:plotArea>
      <c:layout>
        <c:manualLayout>
          <c:layoutTarget val="inner"/>
          <c:xMode val="edge"/>
          <c:yMode val="edge"/>
          <c:x val="0.55149886071510668"/>
          <c:y val="0.17269209970264845"/>
          <c:w val="0.44850113928489332"/>
          <c:h val="0.8269411736377098"/>
        </c:manualLayout>
      </c:layout>
      <c:barChart>
        <c:barDir val="bar"/>
        <c:grouping val="clustered"/>
        <c:ser>
          <c:idx val="0"/>
          <c:order val="0"/>
          <c:tx>
            <c:strRef>
              <c:f>MULTIPLES!$B$2</c:f>
              <c:strCache>
                <c:ptCount val="1"/>
                <c:pt idx="0">
                  <c:v>Nº ACCIDENTES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MULTIPLES!$A$3:$A$14</c:f>
              <c:strCache>
                <c:ptCount val="12"/>
                <c:pt idx="0">
                  <c:v>SEPULTAMIENTO</c:v>
                </c:pt>
                <c:pt idx="1">
                  <c:v>INTOXICACIÓN</c:v>
                </c:pt>
                <c:pt idx="2">
                  <c:v>EXPLOSIÓN</c:v>
                </c:pt>
                <c:pt idx="3">
                  <c:v>CONTACTO ELÉCTRICO</c:v>
                </c:pt>
                <c:pt idx="4">
                  <c:v>ATROPELLO</c:v>
                </c:pt>
                <c:pt idx="5">
                  <c:v>GOLPE CONTRA OBJETO</c:v>
                </c:pt>
                <c:pt idx="6">
                  <c:v>ATRAPAMIENTO</c:v>
                </c:pt>
                <c:pt idx="7">
                  <c:v>APLASTAMIENTO</c:v>
                </c:pt>
                <c:pt idx="8">
                  <c:v>CAÍDA EN ALTURA</c:v>
                </c:pt>
                <c:pt idx="9">
                  <c:v>OTROS (AUTÓNOMOS, PESCA, MINAS,  ACCIDENTES AEREOS, DESCONOCIDOS, ETC...)</c:v>
                </c:pt>
                <c:pt idx="10">
                  <c:v>ACCIDENTE DE TRÁFICO </c:v>
                </c:pt>
                <c:pt idx="11">
                  <c:v>INFARTOS, DERRAMES Y
 OTRAS PATOLOGÍAS NO TRAUMÁTICAS</c:v>
                </c:pt>
              </c:strCache>
            </c:strRef>
          </c:cat>
          <c:val>
            <c:numRef>
              <c:f>MULTIPLES!$B$3:$B$14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  <c:pt idx="6">
                  <c:v>16</c:v>
                </c:pt>
                <c:pt idx="7">
                  <c:v>44</c:v>
                </c:pt>
                <c:pt idx="8">
                  <c:v>59</c:v>
                </c:pt>
                <c:pt idx="9">
                  <c:v>66</c:v>
                </c:pt>
                <c:pt idx="10">
                  <c:v>179</c:v>
                </c:pt>
                <c:pt idx="11">
                  <c:v>201</c:v>
                </c:pt>
              </c:numCache>
            </c:numRef>
          </c:val>
        </c:ser>
        <c:ser>
          <c:idx val="1"/>
          <c:order val="1"/>
          <c:tx>
            <c:strRef>
              <c:f>MULTIPLES!$C$2</c:f>
              <c:strCache>
                <c:ptCount val="1"/>
                <c:pt idx="0">
                  <c:v>PERSONAS ACCIDENTADAS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1100" b="1"/>
                  </a:pPr>
                  <a:endParaRPr lang="es-E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100" b="1"/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MULTIPLES!$A$3:$A$14</c:f>
              <c:strCache>
                <c:ptCount val="12"/>
                <c:pt idx="0">
                  <c:v>SEPULTAMIENTO</c:v>
                </c:pt>
                <c:pt idx="1">
                  <c:v>INTOXICACIÓN</c:v>
                </c:pt>
                <c:pt idx="2">
                  <c:v>EXPLOSIÓN</c:v>
                </c:pt>
                <c:pt idx="3">
                  <c:v>CONTACTO ELÉCTRICO</c:v>
                </c:pt>
                <c:pt idx="4">
                  <c:v>ATROPELLO</c:v>
                </c:pt>
                <c:pt idx="5">
                  <c:v>GOLPE CONTRA OBJETO</c:v>
                </c:pt>
                <c:pt idx="6">
                  <c:v>ATRAPAMIENTO</c:v>
                </c:pt>
                <c:pt idx="7">
                  <c:v>APLASTAMIENTO</c:v>
                </c:pt>
                <c:pt idx="8">
                  <c:v>CAÍDA EN ALTURA</c:v>
                </c:pt>
                <c:pt idx="9">
                  <c:v>OTROS (AUTÓNOMOS, PESCA, MINAS,  ACCIDENTES AEREOS, DESCONOCIDOS, ETC...)</c:v>
                </c:pt>
                <c:pt idx="10">
                  <c:v>ACCIDENTE DE TRÁFICO </c:v>
                </c:pt>
                <c:pt idx="11">
                  <c:v>INFARTOS, DERRAMES Y
 OTRAS PATOLOGÍAS NO TRAUMÁTICAS</c:v>
                </c:pt>
              </c:strCache>
            </c:strRef>
          </c:cat>
          <c:val>
            <c:numRef>
              <c:f>MULTIPLES!$C$3:$C$14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  <c:pt idx="6">
                  <c:v>16</c:v>
                </c:pt>
                <c:pt idx="7">
                  <c:v>44</c:v>
                </c:pt>
                <c:pt idx="8">
                  <c:v>59</c:v>
                </c:pt>
                <c:pt idx="9">
                  <c:v>67</c:v>
                </c:pt>
                <c:pt idx="10">
                  <c:v>183</c:v>
                </c:pt>
                <c:pt idx="11">
                  <c:v>201</c:v>
                </c:pt>
              </c:numCache>
            </c:numRef>
          </c:val>
        </c:ser>
        <c:dLbls>
          <c:showVal val="1"/>
        </c:dLbls>
        <c:overlap val="1"/>
        <c:axId val="119284480"/>
        <c:axId val="119286016"/>
      </c:barChart>
      <c:catAx>
        <c:axId val="119284480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9286016"/>
        <c:crosses val="autoZero"/>
        <c:auto val="1"/>
        <c:lblAlgn val="ctr"/>
        <c:lblOffset val="100"/>
      </c:catAx>
      <c:valAx>
        <c:axId val="119286016"/>
        <c:scaling>
          <c:orientation val="minMax"/>
        </c:scaling>
        <c:delete val="1"/>
        <c:axPos val="b"/>
        <c:numFmt formatCode="General" sourceLinked="1"/>
        <c:tickLblPos val="none"/>
        <c:crossAx val="119284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974527963740513"/>
          <c:y val="9.1901038520138284E-2"/>
          <c:w val="0.59002470506163762"/>
          <c:h val="4.0644367265986685E-2"/>
        </c:manualLayout>
      </c:layout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5.0883616327397914E-2"/>
          <c:y val="1.661332317037377E-2"/>
          <c:w val="0.94911638367260021"/>
          <c:h val="0.65957419427087471"/>
        </c:manualLayout>
      </c:layout>
      <c:barChart>
        <c:barDir val="col"/>
        <c:grouping val="clustered"/>
        <c:ser>
          <c:idx val="0"/>
          <c:order val="0"/>
          <c:tx>
            <c:strRef>
              <c:f>'CAUSAS GENERALES (2)'!$B$85</c:f>
              <c:strCache>
                <c:ptCount val="1"/>
                <c:pt idx="0">
                  <c:v>AÑO 2016
152 ACCIDENTES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2"/>
              <c:layout>
                <c:manualLayout>
                  <c:x val="-1.2236127425647421E-3"/>
                  <c:y val="4.584618244795149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236127425647421E-3"/>
                  <c:y val="4.584618244795149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60461638567830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'CAUSAS GENERALES (2)'!$A$86:$A$95</c:f>
              <c:strCache>
                <c:ptCount val="10"/>
                <c:pt idx="0">
                  <c:v>CAIDA MISMO NIVEL
 Y QUEMADURAS</c:v>
                </c:pt>
                <c:pt idx="1">
                  <c:v>SEPULTAMIENTO</c:v>
                </c:pt>
                <c:pt idx="2">
                  <c:v>INTOXICACIÓN</c:v>
                </c:pt>
                <c:pt idx="3">
                  <c:v>EXPLOSIÓN</c:v>
                </c:pt>
                <c:pt idx="4">
                  <c:v>ATROPELLO</c:v>
                </c:pt>
                <c:pt idx="5">
                  <c:v>CONTACTO ELÉCTRICO</c:v>
                </c:pt>
                <c:pt idx="6">
                  <c:v>GOLPE CONTRA OBJETO</c:v>
                </c:pt>
                <c:pt idx="7">
                  <c:v>ATRAPAMIENTO</c:v>
                </c:pt>
                <c:pt idx="8">
                  <c:v>APLASTAMIENTO</c:v>
                </c:pt>
                <c:pt idx="9">
                  <c:v>CAÍDA EN ALTURA</c:v>
                </c:pt>
              </c:strCache>
            </c:strRef>
          </c:cat>
          <c:val>
            <c:numRef>
              <c:f>'CAUSAS GENERALES (2)'!$B$86:$B$95</c:f>
              <c:numCache>
                <c:formatCode>0.00%</c:formatCode>
                <c:ptCount val="10"/>
                <c:pt idx="0">
                  <c:v>0</c:v>
                </c:pt>
                <c:pt idx="1">
                  <c:v>1.315789473684211E-2</c:v>
                </c:pt>
                <c:pt idx="2">
                  <c:v>1.315789473684211E-2</c:v>
                </c:pt>
                <c:pt idx="3">
                  <c:v>1.315789473684211E-2</c:v>
                </c:pt>
                <c:pt idx="4">
                  <c:v>5.2631578947368432E-2</c:v>
                </c:pt>
                <c:pt idx="5">
                  <c:v>5.2631578947368432E-2</c:v>
                </c:pt>
                <c:pt idx="6">
                  <c:v>7.2368421052631693E-2</c:v>
                </c:pt>
                <c:pt idx="7">
                  <c:v>0.10526315789473686</c:v>
                </c:pt>
                <c:pt idx="8">
                  <c:v>0.28947368421052638</c:v>
                </c:pt>
                <c:pt idx="9">
                  <c:v>0.38815789473684237</c:v>
                </c:pt>
              </c:numCache>
            </c:numRef>
          </c:val>
        </c:ser>
        <c:dLbls>
          <c:showVal val="1"/>
        </c:dLbls>
        <c:gapWidth val="75"/>
        <c:axId val="89678208"/>
        <c:axId val="89679744"/>
      </c:barChart>
      <c:catAx>
        <c:axId val="896782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aseline="0"/>
            </a:pPr>
            <a:endParaRPr lang="es-ES"/>
          </a:p>
        </c:txPr>
        <c:crossAx val="89679744"/>
        <c:crosses val="autoZero"/>
        <c:auto val="1"/>
        <c:lblAlgn val="ctr"/>
        <c:lblOffset val="100"/>
      </c:catAx>
      <c:valAx>
        <c:axId val="89679744"/>
        <c:scaling>
          <c:orientation val="minMax"/>
        </c:scaling>
        <c:axPos val="l"/>
        <c:numFmt formatCode="0.00%" sourceLinked="1"/>
        <c:majorTickMark val="none"/>
        <c:tickLblPos val="none"/>
        <c:crossAx val="89678208"/>
        <c:crosses val="autoZero"/>
        <c:crossBetween val="between"/>
      </c:valAx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23364076207286874"/>
          <c:y val="4.5642104274493805E-2"/>
          <c:w val="0.49180763876823952"/>
          <c:h val="0.26908399704142288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Distribución</a:t>
            </a:r>
            <a:r>
              <a:rPr lang="en-US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de los accidentados por sexo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AÑO 2016</a:t>
            </a:r>
            <a:endParaRPr 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6717893425899231"/>
          <c:y val="2.8444240050721836E-2"/>
        </c:manualLayout>
      </c:layout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plotArea>
      <c:layout>
        <c:manualLayout>
          <c:layoutTarget val="inner"/>
          <c:xMode val="edge"/>
          <c:yMode val="edge"/>
          <c:x val="1.5203344735841879E-2"/>
          <c:y val="0.19918377722710087"/>
          <c:w val="0.96655264158114751"/>
          <c:h val="0.5603690733467579"/>
        </c:manualLayout>
      </c:layout>
      <c:barChart>
        <c:barDir val="col"/>
        <c:grouping val="clustered"/>
        <c:ser>
          <c:idx val="0"/>
          <c:order val="0"/>
          <c:tx>
            <c:strRef>
              <c:f>'POR SEXO'!$B$1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109300417557541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'POR SEXO'!$A$2:$A$10</c:f>
              <c:strCache>
                <c:ptCount val="9"/>
                <c:pt idx="0">
                  <c:v>SEPULTAMIENTO</c:v>
                </c:pt>
                <c:pt idx="1">
                  <c:v>INTOXICACIÓN</c:v>
                </c:pt>
                <c:pt idx="2">
                  <c:v>EXPLOSIÓN</c:v>
                </c:pt>
                <c:pt idx="3">
                  <c:v>ATRAPAMIENTO</c:v>
                </c:pt>
                <c:pt idx="4">
                  <c:v>ATROPELLO</c:v>
                </c:pt>
                <c:pt idx="5">
                  <c:v>GOLPE CONTRA OBJETO</c:v>
                </c:pt>
                <c:pt idx="6">
                  <c:v>CONTACTO ELÉCTRICO</c:v>
                </c:pt>
                <c:pt idx="7">
                  <c:v>CAÍDA EN ALTURA</c:v>
                </c:pt>
                <c:pt idx="8">
                  <c:v>APLASTAMIENTO</c:v>
                </c:pt>
              </c:strCache>
            </c:strRef>
          </c:cat>
          <c:val>
            <c:numRef>
              <c:f>'POR SEXO'!$B$2:$B$10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'POR SEXO'!$C$1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'POR SEXO'!$A$2:$A$10</c:f>
              <c:strCache>
                <c:ptCount val="9"/>
                <c:pt idx="0">
                  <c:v>SEPULTAMIENTO</c:v>
                </c:pt>
                <c:pt idx="1">
                  <c:v>INTOXICACIÓN</c:v>
                </c:pt>
                <c:pt idx="2">
                  <c:v>EXPLOSIÓN</c:v>
                </c:pt>
                <c:pt idx="3">
                  <c:v>ATRAPAMIENTO</c:v>
                </c:pt>
                <c:pt idx="4">
                  <c:v>ATROPELLO</c:v>
                </c:pt>
                <c:pt idx="5">
                  <c:v>GOLPE CONTRA OBJETO</c:v>
                </c:pt>
                <c:pt idx="6">
                  <c:v>CONTACTO ELÉCTRICO</c:v>
                </c:pt>
                <c:pt idx="7">
                  <c:v>CAÍDA EN ALTURA</c:v>
                </c:pt>
                <c:pt idx="8">
                  <c:v>APLASTAMIENTO</c:v>
                </c:pt>
              </c:strCache>
            </c:strRef>
          </c:cat>
          <c:val>
            <c:numRef>
              <c:f>'POR SEXO'!$C$2:$C$10</c:f>
              <c:numCache>
                <c:formatCode>0</c:formatCode>
                <c:ptCount val="9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15</c:v>
                </c:pt>
                <c:pt idx="4">
                  <c:v>8</c:v>
                </c:pt>
                <c:pt idx="5">
                  <c:v>11</c:v>
                </c:pt>
                <c:pt idx="6">
                  <c:v>8</c:v>
                </c:pt>
                <c:pt idx="7">
                  <c:v>57</c:v>
                </c:pt>
                <c:pt idx="8">
                  <c:v>44</c:v>
                </c:pt>
              </c:numCache>
            </c:numRef>
          </c:val>
        </c:ser>
        <c:ser>
          <c:idx val="2"/>
          <c:order val="2"/>
          <c:tx>
            <c:strRef>
              <c:f>'POR SEXO'!$D$1</c:f>
              <c:strCache>
                <c:ptCount val="1"/>
                <c:pt idx="0">
                  <c:v>TOTAL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'POR SEXO'!$A$2:$A$10</c:f>
              <c:strCache>
                <c:ptCount val="9"/>
                <c:pt idx="0">
                  <c:v>SEPULTAMIENTO</c:v>
                </c:pt>
                <c:pt idx="1">
                  <c:v>INTOXICACIÓN</c:v>
                </c:pt>
                <c:pt idx="2">
                  <c:v>EXPLOSIÓN</c:v>
                </c:pt>
                <c:pt idx="3">
                  <c:v>ATRAPAMIENTO</c:v>
                </c:pt>
                <c:pt idx="4">
                  <c:v>ATROPELLO</c:v>
                </c:pt>
                <c:pt idx="5">
                  <c:v>GOLPE CONTRA OBJETO</c:v>
                </c:pt>
                <c:pt idx="6">
                  <c:v>CONTACTO ELÉCTRICO</c:v>
                </c:pt>
                <c:pt idx="7">
                  <c:v>CAÍDA EN ALTURA</c:v>
                </c:pt>
                <c:pt idx="8">
                  <c:v>APLASTAMIENTO</c:v>
                </c:pt>
              </c:strCache>
            </c:strRef>
          </c:cat>
          <c:val>
            <c:numRef>
              <c:f>'POR SEXO'!$D$2:$D$10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16</c:v>
                </c:pt>
                <c:pt idx="4">
                  <c:v>8</c:v>
                </c:pt>
                <c:pt idx="5">
                  <c:v>11</c:v>
                </c:pt>
                <c:pt idx="6">
                  <c:v>8</c:v>
                </c:pt>
                <c:pt idx="7">
                  <c:v>59</c:v>
                </c:pt>
                <c:pt idx="8">
                  <c:v>44</c:v>
                </c:pt>
              </c:numCache>
            </c:numRef>
          </c:val>
        </c:ser>
        <c:dLbls>
          <c:showVal val="1"/>
        </c:dLbls>
        <c:overlap val="-25"/>
        <c:axId val="119236864"/>
        <c:axId val="119267328"/>
      </c:barChart>
      <c:catAx>
        <c:axId val="119236864"/>
        <c:scaling>
          <c:orientation val="maxMin"/>
        </c:scaling>
        <c:axPos val="b"/>
        <c:numFmt formatCode="General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119267328"/>
        <c:crosses val="autoZero"/>
        <c:auto val="1"/>
        <c:lblAlgn val="ctr"/>
        <c:lblOffset val="100"/>
      </c:catAx>
      <c:valAx>
        <c:axId val="119267328"/>
        <c:scaling>
          <c:orientation val="minMax"/>
        </c:scaling>
        <c:delete val="1"/>
        <c:axPos val="r"/>
        <c:numFmt formatCode="0" sourceLinked="1"/>
        <c:majorTickMark val="none"/>
        <c:tickLblPos val="none"/>
        <c:crossAx val="119236864"/>
        <c:crosses val="autoZero"/>
        <c:crossBetween val="between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2.4115925646973548E-2"/>
          <c:y val="0.16414616832221984"/>
          <c:w val="0.95808770320294157"/>
          <c:h val="0.60329543349593062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CCCC"/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6699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6600"/>
              </a:solidFill>
            </c:spPr>
          </c:dPt>
          <c:dPt>
            <c:idx val="7"/>
            <c:spPr>
              <a:solidFill>
                <a:schemeClr val="accent1"/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'CAUSAS GENERALES'!$A$71:$A$79</c:f>
              <c:strCache>
                <c:ptCount val="9"/>
                <c:pt idx="0">
                  <c:v>SEPULTAMIENTO</c:v>
                </c:pt>
                <c:pt idx="1">
                  <c:v>INTOXICACIÓN</c:v>
                </c:pt>
                <c:pt idx="2">
                  <c:v>EXPLOSIÓN</c:v>
                </c:pt>
                <c:pt idx="3">
                  <c:v>CONTACTO ELÉCTRICO</c:v>
                </c:pt>
                <c:pt idx="4">
                  <c:v>ATROPELLO</c:v>
                </c:pt>
                <c:pt idx="5">
                  <c:v>GOLPE CONTRA OBJETO</c:v>
                </c:pt>
                <c:pt idx="6">
                  <c:v>ATRAPAMIENTO</c:v>
                </c:pt>
                <c:pt idx="7">
                  <c:v>APLASTAMIENTO</c:v>
                </c:pt>
                <c:pt idx="8">
                  <c:v>CAÍDA EN ALTURA</c:v>
                </c:pt>
              </c:strCache>
            </c:strRef>
          </c:cat>
          <c:val>
            <c:numRef>
              <c:f>'CAUSAS GENERALES'!$C$71:$C$79</c:f>
              <c:numCache>
                <c:formatCode>0.00%</c:formatCode>
                <c:ptCount val="9"/>
                <c:pt idx="0">
                  <c:v>1.315789473684211E-2</c:v>
                </c:pt>
                <c:pt idx="1">
                  <c:v>1.315789473684211E-2</c:v>
                </c:pt>
                <c:pt idx="2">
                  <c:v>1.315789473684211E-2</c:v>
                </c:pt>
                <c:pt idx="3">
                  <c:v>5.2631578947368432E-2</c:v>
                </c:pt>
                <c:pt idx="4">
                  <c:v>5.2631578947368432E-2</c:v>
                </c:pt>
                <c:pt idx="5">
                  <c:v>7.2368421052631693E-2</c:v>
                </c:pt>
                <c:pt idx="6">
                  <c:v>0.10526315789473686</c:v>
                </c:pt>
                <c:pt idx="7">
                  <c:v>0.28947368421052638</c:v>
                </c:pt>
                <c:pt idx="8">
                  <c:v>0.38815789473684237</c:v>
                </c:pt>
              </c:numCache>
            </c:numRef>
          </c:val>
        </c:ser>
        <c:dLbls>
          <c:showVal val="1"/>
        </c:dLbls>
        <c:axId val="89773184"/>
        <c:axId val="89774720"/>
      </c:barChart>
      <c:catAx>
        <c:axId val="89773184"/>
        <c:scaling>
          <c:orientation val="minMax"/>
        </c:scaling>
        <c:axPos val="b"/>
        <c:numFmt formatCode="General" sourceLinked="0"/>
        <c:majorTickMark val="none"/>
        <c:tickLblPos val="nextTo"/>
        <c:crossAx val="89774720"/>
        <c:crosses val="autoZero"/>
        <c:auto val="1"/>
        <c:lblAlgn val="ctr"/>
        <c:lblOffset val="100"/>
      </c:catAx>
      <c:valAx>
        <c:axId val="89774720"/>
        <c:scaling>
          <c:orientation val="minMax"/>
        </c:scaling>
        <c:delete val="1"/>
        <c:axPos val="l"/>
        <c:numFmt formatCode="0.00%" sourceLinked="1"/>
        <c:tickLblPos val="none"/>
        <c:crossAx val="89773184"/>
        <c:crosses val="autoZero"/>
        <c:crossBetween val="between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6"/>
  <c:chart>
    <c:title>
      <c:tx>
        <c:rich>
          <a:bodyPr/>
          <a:lstStyle/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ACCIDENTES DE TRABAJO POR</a:t>
            </a:r>
            <a:r>
              <a:rPr lang="en-US" sz="1100" baseline="0" dirty="0">
                <a:solidFill>
                  <a:schemeClr val="bg1"/>
                </a:solidFill>
              </a:rPr>
              <a:t> CAÍDA EN ALTURA</a:t>
            </a:r>
            <a:endParaRPr lang="en-US" sz="11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8836872803812097"/>
          <c:y val="2.7350235922704365E-2"/>
        </c:manualLayout>
      </c:layout>
      <c:spPr>
        <a:solidFill>
          <a:srgbClr val="FF0000"/>
        </a:solidFill>
      </c:spPr>
    </c:title>
    <c:plotArea>
      <c:layout>
        <c:manualLayout>
          <c:layoutTarget val="inner"/>
          <c:xMode val="edge"/>
          <c:yMode val="edge"/>
          <c:x val="0.52573768240676244"/>
          <c:y val="8.6115096221932863E-2"/>
          <c:w val="0.45528340934185341"/>
          <c:h val="0.91171682220038464"/>
        </c:manualLayout>
      </c:layout>
      <c:barChart>
        <c:barDir val="bar"/>
        <c:grouping val="clustered"/>
        <c:ser>
          <c:idx val="0"/>
          <c:order val="0"/>
          <c:tx>
            <c:strRef>
              <c:f>CAIDAS!$B$1</c:f>
              <c:strCache>
                <c:ptCount val="1"/>
                <c:pt idx="0">
                  <c:v>59 ACCIDENTES POR CAÍDA EN ALTURA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CAIDAS!$A$2:$A$17</c:f>
              <c:strCache>
                <c:ptCount val="16"/>
                <c:pt idx="0">
                  <c:v>Caída al mar conduciendo vehículos en labores de estiba</c:v>
                </c:pt>
                <c:pt idx="1">
                  <c:v>Por derrumbe del muro de una terraza</c:v>
                </c:pt>
                <c:pt idx="2">
                  <c:v>Por rotura de claraboya no transitable desprotegida</c:v>
                </c:pt>
                <c:pt idx="3">
                  <c:v>Desde plataforma móvil carente de protección colectiva</c:v>
                </c:pt>
                <c:pt idx="4">
                  <c:v>Realización de trabajos de poda en un árbol sin EPIS</c:v>
                </c:pt>
                <c:pt idx="5">
                  <c:v>Por huecos, aberturas o espacios deficientemente protegidos</c:v>
                </c:pt>
                <c:pt idx="6">
                  <c:v>Desde un equipo de trabajo no previsto para 
elevación de personas</c:v>
                </c:pt>
                <c:pt idx="7">
                  <c:v>Desde escalera fija sin protección perimetral</c:v>
                </c:pt>
                <c:pt idx="8">
                  <c:v>Realizando trabajos de montaje/desmontaje de andamio </c:v>
                </c:pt>
                <c:pt idx="9">
                  <c:v>Por derrumbe de un forjado</c:v>
                </c:pt>
                <c:pt idx="10">
                  <c:v>Por caída desde vehículo de carga o transporte</c:v>
                </c:pt>
                <c:pt idx="11">
                  <c:v>Realizando trabajos verticales con deficientes 
medidas preventivas</c:v>
                </c:pt>
                <c:pt idx="12">
                  <c:v>Desde un andamio (incluye andamio eléctrico)</c:v>
                </c:pt>
                <c:pt idx="13">
                  <c:v>Desde una escalera de mano </c:v>
                </c:pt>
                <c:pt idx="14">
                  <c:v>Transitando por el techo o cubierta de una nave o edificio</c:v>
                </c:pt>
                <c:pt idx="15">
                  <c:v>Realización de trabajos en altura sin protecciones 
colectivas ni EPIS </c:v>
                </c:pt>
              </c:strCache>
            </c:strRef>
          </c:cat>
          <c:val>
            <c:numRef>
              <c:f>CAIDAS!$B$3:$B$17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16</c:v>
                </c:pt>
                <c:pt idx="14">
                  <c:v>16</c:v>
                </c:pt>
              </c:numCache>
            </c:numRef>
          </c:val>
        </c:ser>
        <c:dLbls>
          <c:showVal val="1"/>
        </c:dLbls>
        <c:overlap val="-25"/>
        <c:axId val="89808256"/>
        <c:axId val="103089280"/>
      </c:barChart>
      <c:catAx>
        <c:axId val="8980825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050"/>
            </a:pPr>
            <a:endParaRPr lang="es-ES"/>
          </a:p>
        </c:txPr>
        <c:crossAx val="103089280"/>
        <c:crosses val="autoZero"/>
        <c:auto val="1"/>
        <c:lblAlgn val="ctr"/>
        <c:lblOffset val="100"/>
      </c:catAx>
      <c:valAx>
        <c:axId val="103089280"/>
        <c:scaling>
          <c:orientation val="minMax"/>
        </c:scaling>
        <c:delete val="1"/>
        <c:axPos val="b"/>
        <c:numFmt formatCode="General" sourceLinked="1"/>
        <c:tickLblPos val="none"/>
        <c:crossAx val="89808256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1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ACCIDENTES DE TRABAJO</a:t>
            </a:r>
            <a:r>
              <a:rPr lang="en-US" sz="1200" baseline="0" dirty="0"/>
              <a:t> POR </a:t>
            </a:r>
            <a:r>
              <a:rPr lang="en-US" sz="1200" dirty="0"/>
              <a:t>APLASTAMIENTOS</a:t>
            </a:r>
          </a:p>
        </c:rich>
      </c:tx>
      <c:layout>
        <c:manualLayout>
          <c:xMode val="edge"/>
          <c:yMode val="edge"/>
          <c:x val="0.3164313042385723"/>
          <c:y val="3.3333240011926481E-2"/>
        </c:manualLayout>
      </c:layout>
      <c:spPr>
        <a:gradFill flip="none" rotWithShape="1">
          <a:gsLst>
            <a:gs pos="0">
              <a:srgbClr val="1F497D">
                <a:lumMod val="40000"/>
                <a:lumOff val="60000"/>
                <a:tint val="66000"/>
                <a:satMod val="160000"/>
              </a:srgbClr>
            </a:gs>
            <a:gs pos="50000">
              <a:srgbClr val="1F497D">
                <a:lumMod val="40000"/>
                <a:lumOff val="60000"/>
                <a:tint val="44500"/>
                <a:satMod val="160000"/>
              </a:srgbClr>
            </a:gs>
            <a:gs pos="100000">
              <a:srgbClr val="1F497D">
                <a:lumMod val="40000"/>
                <a:lumOff val="60000"/>
                <a:tint val="23500"/>
                <a:satMod val="160000"/>
              </a:srgbClr>
            </a:gs>
          </a:gsLst>
          <a:lin ang="2700000" scaled="1"/>
          <a:tileRect/>
        </a:gradFill>
      </c:spPr>
    </c:title>
    <c:plotArea>
      <c:layout>
        <c:manualLayout>
          <c:layoutTarget val="inner"/>
          <c:xMode val="edge"/>
          <c:yMode val="edge"/>
          <c:x val="0.5450594830425477"/>
          <c:y val="0.13816776715935702"/>
          <c:w val="0.44771382860389253"/>
          <c:h val="0.86107772926619974"/>
        </c:manualLayout>
      </c:layout>
      <c:barChart>
        <c:barDir val="bar"/>
        <c:grouping val="clustered"/>
        <c:ser>
          <c:idx val="0"/>
          <c:order val="0"/>
          <c:tx>
            <c:strRef>
              <c:f>APLASTAMIENTOS!$B$1</c:f>
              <c:strCache>
                <c:ptCount val="1"/>
                <c:pt idx="0">
                  <c:v>44 ACCIDENTES POR APLASTAMIENTOS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APLASTAMIENTOS!$A$2:$A$14</c:f>
              <c:strCache>
                <c:ptCount val="13"/>
                <c:pt idx="1">
                  <c:v>En trabajos de carga/descarga de elementos 
voluminosos con deficiente visibilidad</c:v>
                </c:pt>
                <c:pt idx="2">
                  <c:v>Caída de puerta basculante </c:v>
                </c:pt>
                <c:pt idx="3">
                  <c:v>Realización de trabajos de reparación en 
máquinas sin detenerla completamente</c:v>
                </c:pt>
                <c:pt idx="4">
                  <c:v>Desplome de una grua sobre un operario 
en una obra de construcción</c:v>
                </c:pt>
                <c:pt idx="5">
                  <c:v>Desprendimiento de cargas suspendidas 
mientras eran transportadas</c:v>
                </c:pt>
                <c:pt idx="6">
                  <c:v>Desplome de una viga durante labores de transporte, 
elevación o colocación de la misma</c:v>
                </c:pt>
                <c:pt idx="7">
                  <c:v>Desplome de un muro o forjado </c:v>
                </c:pt>
                <c:pt idx="8">
                  <c:v>Por vehículo o elementos del mismo 
por labores de reparación </c:v>
                </c:pt>
                <c:pt idx="9">
                  <c:v>Caída de un árbol en trabajo de tala</c:v>
                </c:pt>
                <c:pt idx="10">
                  <c:v>Por desprendimiento de una parte 
de un equipo de trabajo</c:v>
                </c:pt>
                <c:pt idx="11">
                  <c:v>Vuelco de vehículo </c:v>
                </c:pt>
                <c:pt idx="12">
                  <c:v>Caída intempestiva de objetos voluminosos 
incorrectamente apilados o sujetos</c:v>
                </c:pt>
              </c:strCache>
            </c:strRef>
          </c:cat>
          <c:val>
            <c:numRef>
              <c:f>APLASTAMIENTOS!$B$2:$B$14</c:f>
              <c:numCache>
                <c:formatCode>General</c:formatCode>
                <c:ptCount val="13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8</c:v>
                </c:pt>
                <c:pt idx="12">
                  <c:v>12</c:v>
                </c:pt>
              </c:numCache>
            </c:numRef>
          </c:val>
        </c:ser>
        <c:dLbls>
          <c:showVal val="1"/>
        </c:dLbls>
        <c:overlap val="-25"/>
        <c:axId val="103144448"/>
        <c:axId val="90899200"/>
      </c:barChart>
      <c:catAx>
        <c:axId val="10314444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90899200"/>
        <c:crosses val="autoZero"/>
        <c:auto val="1"/>
        <c:lblAlgn val="ctr"/>
        <c:lblOffset val="100"/>
      </c:catAx>
      <c:valAx>
        <c:axId val="908992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3144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444612498142131"/>
          <c:y val="7.5499876115832393E-2"/>
          <c:w val="0.41110763623104191"/>
          <c:h val="4.8708700028136563E-2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2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ACCIDENTES DE TRABAJO POR ATRAPAMIENTOS</a:t>
            </a:r>
          </a:p>
        </c:rich>
      </c:tx>
      <c:layout/>
      <c:spPr>
        <a:gradFill flip="none" rotWithShape="1">
          <a:gsLst>
            <a:gs pos="0">
              <a:srgbClr val="FF6600">
                <a:tint val="66000"/>
                <a:satMod val="160000"/>
              </a:srgbClr>
            </a:gs>
            <a:gs pos="50000">
              <a:srgbClr val="FF6600">
                <a:tint val="44500"/>
                <a:satMod val="160000"/>
              </a:srgbClr>
            </a:gs>
            <a:gs pos="100000">
              <a:srgbClr val="FF6600">
                <a:tint val="23500"/>
                <a:satMod val="160000"/>
              </a:srgbClr>
            </a:gs>
          </a:gsLst>
          <a:lin ang="2700000" scaled="1"/>
          <a:tileRect/>
        </a:gradFill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ATRAPAMIENTOS!$B$1</c:f>
              <c:strCache>
                <c:ptCount val="1"/>
                <c:pt idx="0">
                  <c:v>16 ACCIDENTES POR ATRAPAMIENTOS</c:v>
                </c:pt>
              </c:strCache>
            </c:strRef>
          </c:tx>
          <c:spPr>
            <a:solidFill>
              <a:srgbClr val="FF66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ATRAPAMIENTOS!$A$2:$A$7</c:f>
              <c:strCache>
                <c:ptCount val="6"/>
                <c:pt idx="0">
                  <c:v>Puesta en marcha repentina de la máquina</c:v>
                </c:pt>
                <c:pt idx="1">
                  <c:v>Atrapamiento entre dos vehículos</c:v>
                </c:pt>
                <c:pt idx="2">
                  <c:v>Atrapamiento por accionamiento involuntario del equipo
 de trabajo por parte de otro compañero</c:v>
                </c:pt>
                <c:pt idx="3">
                  <c:v>Trabajos de mantenimiento o limpieza 
sin parar o desconectar el equipo</c:v>
                </c:pt>
                <c:pt idx="4">
                  <c:v>Incorrecto manejo del equipo por parte del trabajador</c:v>
                </c:pt>
                <c:pt idx="5">
                  <c:v>Atrapamiento con partes móviles de equipo de trabajo
 que carece de resguardos de protección</c:v>
                </c:pt>
              </c:strCache>
            </c:strRef>
          </c:cat>
          <c:val>
            <c:numRef>
              <c:f>ATRAPAMIENTOS!$B$2:$B$7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overlap val="-25"/>
        <c:axId val="90946176"/>
        <c:axId val="90997120"/>
      </c:barChart>
      <c:catAx>
        <c:axId val="9094617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90997120"/>
        <c:crosses val="autoZero"/>
        <c:auto val="1"/>
        <c:lblAlgn val="ctr"/>
        <c:lblOffset val="100"/>
      </c:catAx>
      <c:valAx>
        <c:axId val="90997120"/>
        <c:scaling>
          <c:orientation val="minMax"/>
        </c:scaling>
        <c:delete val="1"/>
        <c:axPos val="b"/>
        <c:numFmt formatCode="General" sourceLinked="1"/>
        <c:tickLblPos val="none"/>
        <c:crossAx val="909461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0.04315</cdr:x>
      <cdr:y>0.72259</cdr:y>
    </cdr:from>
    <cdr:to>
      <cdr:x>0.31725</cdr:x>
      <cdr:y>0.96415</cdr:y>
    </cdr:to>
    <cdr:pic>
      <cdr:nvPicPr>
        <cdr:cNvPr id="2" name="Imagen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8636" y="3923119"/>
          <a:ext cx="2341932" cy="131148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0.19288</cdr:x>
      <cdr:y>0.05217</cdr:y>
    </cdr:from>
    <cdr:to>
      <cdr:x>0.84132</cdr:x>
      <cdr:y>0.14587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763688" y="272072"/>
          <a:ext cx="5929335" cy="48865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ES" sz="1400" b="1" dirty="0">
              <a:solidFill>
                <a:schemeClr val="tx1"/>
              </a:solidFill>
            </a:rPr>
            <a:t>DISTRIBUCIÓN DE LOS ACCIDENTES </a:t>
          </a:r>
          <a:r>
            <a:rPr lang="es-ES" sz="1400" b="1" dirty="0" smtClean="0">
              <a:solidFill>
                <a:schemeClr val="tx1"/>
              </a:solidFill>
            </a:rPr>
            <a:t>TRAUMÁTICOS </a:t>
          </a:r>
          <a:endParaRPr lang="es-ES" sz="1400" b="1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s-ES" sz="1400" b="1" dirty="0">
              <a:solidFill>
                <a:schemeClr val="tx1"/>
              </a:solidFill>
            </a:rPr>
            <a:t>AÑO 2016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0.02862</cdr:x>
      <cdr:y>0.12622</cdr:y>
    </cdr:from>
    <cdr:to>
      <cdr:x>0.20072</cdr:x>
      <cdr:y>0.34833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251520" y="721353"/>
          <a:ext cx="1512168" cy="12693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b="1" dirty="0" smtClean="0"/>
            <a:t>44</a:t>
          </a:r>
        </a:p>
        <a:p xmlns:a="http://schemas.openxmlformats.org/drawingml/2006/main">
          <a:pPr algn="ctr"/>
          <a:r>
            <a:rPr lang="es-ES" b="1" dirty="0" smtClean="0"/>
            <a:t>A.T.</a:t>
          </a:r>
        </a:p>
        <a:p xmlns:a="http://schemas.openxmlformats.org/drawingml/2006/main">
          <a:pPr algn="ctr"/>
          <a:r>
            <a:rPr lang="es-ES" sz="1400" b="1" dirty="0" smtClean="0"/>
            <a:t>MORTALES</a:t>
          </a:r>
          <a:endParaRPr lang="es-ES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0.00201</cdr:y>
    </cdr:from>
    <cdr:to>
      <cdr:x>0.1868</cdr:x>
      <cdr:y>0.2646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0" y="9699"/>
          <a:ext cx="1405959" cy="12693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/>
            <a:t>2</a:t>
          </a:r>
        </a:p>
        <a:p xmlns:a="http://schemas.openxmlformats.org/drawingml/2006/main">
          <a:pPr algn="ctr"/>
          <a:r>
            <a:rPr lang="es-ES" b="1" dirty="0" smtClean="0"/>
            <a:t>A.T.</a:t>
          </a:r>
        </a:p>
        <a:p xmlns:a="http://schemas.openxmlformats.org/drawingml/2006/main">
          <a:pPr algn="ctr"/>
          <a:r>
            <a:rPr lang="es-ES" sz="1400" b="1" dirty="0" smtClean="0"/>
            <a:t>MORTALES</a:t>
          </a:r>
          <a:endParaRPr lang="es-ES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0.01515</cdr:x>
      <cdr:y>0.0255</cdr:y>
    </cdr:from>
    <cdr:to>
      <cdr:x>0.21</cdr:x>
      <cdr:y>0.28427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113211" y="125098"/>
          <a:ext cx="1456362" cy="12693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/>
            <a:t>2</a:t>
          </a:r>
        </a:p>
        <a:p xmlns:a="http://schemas.openxmlformats.org/drawingml/2006/main">
          <a:pPr algn="ctr"/>
          <a:r>
            <a:rPr lang="es-ES" b="1" dirty="0" smtClean="0"/>
            <a:t>A.T.</a:t>
          </a:r>
        </a:p>
        <a:p xmlns:a="http://schemas.openxmlformats.org/drawingml/2006/main">
          <a:pPr algn="ctr"/>
          <a:r>
            <a:rPr lang="es-ES" sz="1400" b="1" dirty="0" smtClean="0"/>
            <a:t>MORTALES</a:t>
          </a:r>
          <a:endParaRPr lang="es-E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5424D-733D-44E1-9F4F-0F2091AE9041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BA190-EFA2-44F9-A96D-C0C95540708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83753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276" y="1"/>
            <a:ext cx="2944813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69DA50-1116-47A0-931F-6F363B6F6224}" type="datetimeFigureOut">
              <a:rPr lang="es-ES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5113"/>
            <a:ext cx="5438775" cy="446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944813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276" y="9428630"/>
            <a:ext cx="2944813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7CD13E-C51F-4916-A93E-1F7DA02CA6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16063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CD13E-C51F-4916-A93E-1F7DA02CA66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3748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CD13E-C51F-4916-A93E-1F7DA02CA667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250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CD13E-C51F-4916-A93E-1F7DA02CA667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352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B77CE-FDEC-48EB-8B00-3B3576ABA06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ES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939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50CBA-9288-4761-9443-2646B6B198C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498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50CBA-9288-4761-9443-2646B6B198C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048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F187A8-E539-445C-99F4-626A950CDEE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643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CD13E-C51F-4916-A93E-1F7DA02CA667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501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90C54-0D52-4DB0-A48E-D458DFB13BEA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268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F187A8-E539-445C-99F4-626A950CDEE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323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CD13E-C51F-4916-A93E-1F7DA02CA667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798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CD13E-C51F-4916-A93E-1F7DA02CA667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035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F122D-0CA9-4E06-A56B-F0974D2C168C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DC0B1-6672-4E92-B945-A303D57B8E4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D8321-83E8-4B37-9D8D-C8D99DB45063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5778-69B7-4C98-9671-05F3FD87D6F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0A5CD-5CD7-49F6-BF5E-15EF1EADE697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A3C19-6B25-421F-AB10-553B39CB7B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B9F797-8180-4273-9B44-EAB74BE9433B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2F50D-E62A-45C3-B9A0-19D10F41A0D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BE649-37CE-425F-8928-C5C3927F4769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2A2C-80F0-4B5B-AB7A-E3C3C6CDE4A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70D03-9497-4189-B55B-00275D80FEA1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B8A0-9F00-4524-A402-60CE1DA2F9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C491C-3638-4DF0-A570-FAF91384EAF1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442D9-4DB3-41D5-9355-351F4E67FD9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0D3E46-C7C5-4476-BC9B-2CF1E44471D9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284AE-A100-4141-8636-3C6C7A2272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6332B-E8F9-46C6-A459-FA57E023D119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46863-9170-494D-A77C-15F633888B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1479B-DC7E-4A68-A368-41CD8E1C5651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B1987-7C35-4A23-954B-CD07AF0477E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52F7B-434A-420F-A0F7-C334E2997A3D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4E148-AFE4-47CA-B143-E8595F4F35D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09A674-CB89-49BA-B82B-E3D87DCD5EA8}" type="datetime1">
              <a:rPr lang="es-ES" smtClean="0"/>
              <a:pPr>
                <a:defRPr/>
              </a:pPr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931F4-9E0C-4131-AD0E-013A9840DCC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://www.empleo.gob.es/itss/ITSS/videos/AT_Caida_claraboya_obra%20construccion.mp4" TargetMode="External"/><Relationship Id="rId18" Type="http://schemas.openxmlformats.org/officeDocument/2006/relationships/image" Target="../media/image35.jpeg"/><Relationship Id="rId26" Type="http://schemas.openxmlformats.org/officeDocument/2006/relationships/image" Target="../media/image39.jpeg"/><Relationship Id="rId3" Type="http://schemas.openxmlformats.org/officeDocument/2006/relationships/hyperlink" Target="http://www.empleo.gob.es/itss/ITSS/videos/AT_Aplastamiento.mp4" TargetMode="External"/><Relationship Id="rId21" Type="http://schemas.openxmlformats.org/officeDocument/2006/relationships/hyperlink" Target="http://www.empleo.gob.es/itss/ITSS/videos/AT_caida_pozo.mp4" TargetMode="External"/><Relationship Id="rId7" Type="http://schemas.openxmlformats.org/officeDocument/2006/relationships/hyperlink" Target="http://www.empleo.gob.es/itss/ITSS/videos/AT_Contacto_Electrico_alta_tension.mp4" TargetMode="External"/><Relationship Id="rId12" Type="http://schemas.openxmlformats.org/officeDocument/2006/relationships/image" Target="../media/image32.jpeg"/><Relationship Id="rId17" Type="http://schemas.openxmlformats.org/officeDocument/2006/relationships/hyperlink" Target="http://www.empleo.gob.es/itss/ITSS/videos/AT_Atrapamiento_maquina.mp4" TargetMode="External"/><Relationship Id="rId25" Type="http://schemas.openxmlformats.org/officeDocument/2006/relationships/hyperlink" Target="http://www.empleo.gob.es/itss/ITSS/videos/AT_Incendio_polideportivo.mp4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jpeg"/><Relationship Id="rId20" Type="http://schemas.openxmlformats.org/officeDocument/2006/relationships/image" Target="../media/image36.jpeg"/><Relationship Id="rId29" Type="http://schemas.openxmlformats.org/officeDocument/2006/relationships/hyperlink" Target="http://www.empleo.gob.es/itss/ITSS/videos/AT_caida_escenario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hyperlink" Target="http://www.empleo.gob.es/itss/ITSS/videos/AT_Espacios_confinados.mp4" TargetMode="External"/><Relationship Id="rId24" Type="http://schemas.openxmlformats.org/officeDocument/2006/relationships/image" Target="../media/image38.jpeg"/><Relationship Id="rId32" Type="http://schemas.openxmlformats.org/officeDocument/2006/relationships/image" Target="../media/image2.jpeg"/><Relationship Id="rId5" Type="http://schemas.openxmlformats.org/officeDocument/2006/relationships/hyperlink" Target="http://www.empleo.gob.es/itss/ITSS/videos/AT_Atrapamiento_vuelco_carretilla.mp4" TargetMode="External"/><Relationship Id="rId15" Type="http://schemas.openxmlformats.org/officeDocument/2006/relationships/hyperlink" Target="http://www.empleo.gob.es/itss/ITSS/videos/AT_intoxicacion_producto_toxico.mp4" TargetMode="External"/><Relationship Id="rId23" Type="http://schemas.openxmlformats.org/officeDocument/2006/relationships/hyperlink" Target="http://www.empleo.gob.es/itss/ITSS/videos/AT_sepultamiento_zanja.mp4" TargetMode="External"/><Relationship Id="rId28" Type="http://schemas.openxmlformats.org/officeDocument/2006/relationships/image" Target="../media/image40.jpeg"/><Relationship Id="rId10" Type="http://schemas.openxmlformats.org/officeDocument/2006/relationships/image" Target="../media/image31.jpeg"/><Relationship Id="rId19" Type="http://schemas.openxmlformats.org/officeDocument/2006/relationships/hyperlink" Target="http://www.empleo.gob.es/itss/ITSS/videos/AT_caida_estanteria_juicio.mp4" TargetMode="External"/><Relationship Id="rId31" Type="http://schemas.openxmlformats.org/officeDocument/2006/relationships/image" Target="../media/image1.png"/><Relationship Id="rId4" Type="http://schemas.openxmlformats.org/officeDocument/2006/relationships/image" Target="../media/image28.jpeg"/><Relationship Id="rId9" Type="http://schemas.openxmlformats.org/officeDocument/2006/relationships/hyperlink" Target="http://www.empleo.gob.es/itss/ITSS/videos/AT_Caida_altura_tejado.mp4" TargetMode="External"/><Relationship Id="rId14" Type="http://schemas.openxmlformats.org/officeDocument/2006/relationships/image" Target="../media/image33.jpeg"/><Relationship Id="rId22" Type="http://schemas.openxmlformats.org/officeDocument/2006/relationships/image" Target="../media/image37.jpeg"/><Relationship Id="rId27" Type="http://schemas.openxmlformats.org/officeDocument/2006/relationships/hyperlink" Target="http://www.empleo.gob.es/itss/ITSS/videos/AT_Atrapamiento_vuelco_tractor.mp4" TargetMode="External"/><Relationship Id="rId30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package" Target="../embeddings/Hoja_de_c_lculo_de_Microsoft_Office_Excel2.xlsx"/><Relationship Id="rId4" Type="http://schemas.openxmlformats.org/officeDocument/2006/relationships/package" Target="../embeddings/Hoja_de_c_lculo_de_Microsoft_Office_Excel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268760"/>
            <a:ext cx="8246720" cy="53860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CARACTERIZACIÓN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DE LOS ACCIDENTES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TRABAJO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MORTALES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(ESTUDIO ACCIDENTES DE TRABAJO MORTALES 2016)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1" name="0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43691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    </a:t>
            </a:r>
            <a:r>
              <a:rPr lang="es-ES" sz="2000" b="1" dirty="0" smtClean="0"/>
              <a:t>CARACTERIZACIÓN  DE LOS ACCIDENTES (Fallecidos)</a:t>
            </a:r>
            <a:endParaRPr lang="es-ES" sz="2000" b="1" dirty="0"/>
          </a:p>
        </p:txBody>
      </p:sp>
      <p:graphicFrame>
        <p:nvGraphicFramePr>
          <p:cNvPr id="9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9797625"/>
              </p:ext>
            </p:extLst>
          </p:nvPr>
        </p:nvGraphicFramePr>
        <p:xfrm>
          <a:off x="142844" y="1428736"/>
          <a:ext cx="8543956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611560" y="3645024"/>
            <a:ext cx="2141773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En los accidentes mortales múltiples con varias victimas destacan los de tráfico</a:t>
            </a:r>
            <a:r>
              <a:rPr lang="es-ES" dirty="0" smtClean="0"/>
              <a:t>s</a:t>
            </a:r>
            <a:endParaRPr lang="es-ES" dirty="0"/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1146161"/>
            <a:ext cx="8229600" cy="43204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  </a:t>
            </a:r>
            <a:r>
              <a:rPr lang="es-ES" sz="1800" b="1" dirty="0" smtClean="0"/>
              <a:t>CARACTERIZACIÓN  DE LOS ACCIDENTES INVESTIGADOS POR ITSS</a:t>
            </a:r>
            <a:endParaRPr lang="es-ES" sz="1800" b="1" dirty="0"/>
          </a:p>
        </p:txBody>
      </p:sp>
      <p:sp>
        <p:nvSpPr>
          <p:cNvPr id="8196" name="7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01315" y="1811964"/>
            <a:ext cx="8074025" cy="596156"/>
          </a:xfrm>
          <a:ln w="19050"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s-ES" sz="1600" b="1" dirty="0" smtClean="0">
                <a:solidFill>
                  <a:srgbClr val="C00000"/>
                </a:solidFill>
              </a:rPr>
              <a:t>NO EXISTE COINCIDENCIA TOTAL </a:t>
            </a:r>
            <a:r>
              <a:rPr lang="es-ES" sz="1600" dirty="0" smtClean="0"/>
              <a:t>ENTRE </a:t>
            </a:r>
            <a:r>
              <a:rPr lang="es-ES" sz="1600" b="1" dirty="0" smtClean="0">
                <a:solidFill>
                  <a:srgbClr val="C00000"/>
                </a:solidFill>
              </a:rPr>
              <a:t>Nº ACCIDENTADOS </a:t>
            </a:r>
            <a:r>
              <a:rPr lang="es-ES" sz="1600" dirty="0" smtClean="0"/>
              <a:t>DE LA ESTADÍSTICA OFICIAL DEL MINISTERIO Y LOS PROCEDENTES DE LA INVESTIGACIÓN DE LA ITSS  (607 FRENTE A 605)</a:t>
            </a:r>
          </a:p>
          <a:p>
            <a:pPr algn="ctr">
              <a:defRPr/>
            </a:pPr>
            <a:endParaRPr lang="es-ES" sz="2000" dirty="0" smtClean="0"/>
          </a:p>
          <a:p>
            <a:pPr algn="ctr">
              <a:defRPr/>
            </a:pPr>
            <a:endParaRPr lang="es-ES" sz="2000" dirty="0" smtClean="0"/>
          </a:p>
          <a:p>
            <a:pPr algn="ctr">
              <a:defRPr/>
            </a:pPr>
            <a:endParaRPr lang="es-ES" sz="2000" dirty="0" smtClean="0"/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132649" y="4610172"/>
            <a:ext cx="2098576" cy="584775"/>
          </a:xfrm>
          <a:prstGeom prst="rect">
            <a:avLst/>
          </a:prstGeom>
          <a:noFill/>
          <a:ln w="9525">
            <a:solidFill>
              <a:srgbClr val="FFC000"/>
            </a:solidFill>
            <a:prstDash val="sysDot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4465" y="4646415"/>
            <a:ext cx="2098576" cy="512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CAUSAS</a:t>
            </a:r>
            <a:r>
              <a:rPr lang="es-ES" dirty="0" smtClean="0"/>
              <a:t>S</a:t>
            </a:r>
            <a:endParaRPr lang="es-ES" dirty="0"/>
          </a:p>
        </p:txBody>
      </p:sp>
      <p:sp>
        <p:nvSpPr>
          <p:cNvPr id="9" name="3 Abrir llave"/>
          <p:cNvSpPr/>
          <p:nvPr/>
        </p:nvSpPr>
        <p:spPr>
          <a:xfrm>
            <a:off x="2312803" y="2996952"/>
            <a:ext cx="679512" cy="3528392"/>
          </a:xfrm>
          <a:prstGeom prst="leftBrace">
            <a:avLst>
              <a:gd name="adj1" fmla="val 8333"/>
              <a:gd name="adj2" fmla="val 43914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131840" y="2684471"/>
            <a:ext cx="5832648" cy="41735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es-ES" sz="14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sz="1400" b="1" dirty="0" smtClean="0">
                <a:solidFill>
                  <a:schemeClr val="tx1"/>
                </a:solidFill>
              </a:rPr>
              <a:t>FALLECIMIENTO EN A.T. DE TRABAJADORES QUE NO ESTABAN DADOS DE ALTA (PUESTO </a:t>
            </a:r>
            <a:r>
              <a:rPr lang="es-ES" sz="1400" b="1" dirty="0" err="1" smtClean="0">
                <a:solidFill>
                  <a:schemeClr val="tx1"/>
                </a:solidFill>
              </a:rPr>
              <a:t>Tº</a:t>
            </a:r>
            <a:r>
              <a:rPr lang="es-ES" sz="1400" b="1" dirty="0" smtClean="0">
                <a:solidFill>
                  <a:schemeClr val="tx1"/>
                </a:solidFill>
              </a:rPr>
              <a:t> NO DECLARADO)  </a:t>
            </a:r>
            <a:r>
              <a:rPr lang="es-ES" sz="1400" b="1" dirty="0" smtClean="0">
                <a:solidFill>
                  <a:srgbClr val="FF0000"/>
                </a:solidFill>
              </a:rPr>
              <a:t>(ITSS)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ES" sz="14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sz="1400" b="1" dirty="0" smtClean="0">
                <a:solidFill>
                  <a:schemeClr val="tx1"/>
                </a:solidFill>
              </a:rPr>
              <a:t>A.T COMUNICADOS COMO LEVES O GRAVES EN QUE EL TRABAJADOR FALLECIÓ “ A POSTERIORI” DEL PARTE</a:t>
            </a:r>
            <a:r>
              <a:rPr lang="es-ES" sz="1400" b="1" dirty="0" smtClean="0">
                <a:solidFill>
                  <a:srgbClr val="FF0000"/>
                </a:solidFill>
              </a:rPr>
              <a:t> </a:t>
            </a:r>
            <a:r>
              <a:rPr lang="es-ES" sz="1400" b="1" dirty="0">
                <a:solidFill>
                  <a:srgbClr val="FF0000"/>
                </a:solidFill>
              </a:rPr>
              <a:t>(ITSS)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ES" sz="14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sz="1400" b="1" dirty="0" smtClean="0">
                <a:solidFill>
                  <a:schemeClr val="tx1"/>
                </a:solidFill>
              </a:rPr>
              <a:t>TRABAJADORES DE E.T.T COMUNICADOS DOBLEMENTE </a:t>
            </a:r>
            <a:r>
              <a:rPr lang="es-ES" sz="1400" b="1" dirty="0">
                <a:solidFill>
                  <a:srgbClr val="FF0000"/>
                </a:solidFill>
              </a:rPr>
              <a:t>(ESTADÍSTICA</a:t>
            </a:r>
            <a:r>
              <a:rPr lang="es-ES" sz="1400" b="1" dirty="0" smtClean="0">
                <a:solidFill>
                  <a:srgbClr val="FF0000"/>
                </a:solidFill>
              </a:rPr>
              <a:t>)</a:t>
            </a:r>
            <a:r>
              <a:rPr lang="es-ES" sz="14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sz="1400" b="1" dirty="0" smtClean="0">
                <a:solidFill>
                  <a:schemeClr val="tx1"/>
                </a:solidFill>
              </a:rPr>
              <a:t>A.T. </a:t>
            </a:r>
            <a:r>
              <a:rPr lang="es-ES" sz="1400" b="1" dirty="0">
                <a:solidFill>
                  <a:schemeClr val="tx1"/>
                </a:solidFill>
              </a:rPr>
              <a:t>RECONOCIDO POSTERIORMENTE POR </a:t>
            </a:r>
            <a:r>
              <a:rPr lang="es-ES" sz="1400" b="1" dirty="0" smtClean="0">
                <a:solidFill>
                  <a:schemeClr val="tx1"/>
                </a:solidFill>
              </a:rPr>
              <a:t>SENTENCIA JUDICIAL  </a:t>
            </a:r>
            <a:r>
              <a:rPr lang="es-ES" sz="1400" b="1" dirty="0" smtClean="0">
                <a:solidFill>
                  <a:srgbClr val="FF0000"/>
                </a:solidFill>
              </a:rPr>
              <a:t>(</a:t>
            </a:r>
            <a:r>
              <a:rPr lang="es-ES" sz="1400" b="1" dirty="0">
                <a:solidFill>
                  <a:srgbClr val="FF0000"/>
                </a:solidFill>
              </a:rPr>
              <a:t>ESTADÍSTICA)</a:t>
            </a:r>
            <a:r>
              <a:rPr lang="es-ES" sz="1400" dirty="0">
                <a:solidFill>
                  <a:srgbClr val="FF0000"/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ES" sz="14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sz="1400" b="1" dirty="0" smtClean="0">
                <a:solidFill>
                  <a:schemeClr val="tx1"/>
                </a:solidFill>
              </a:rPr>
              <a:t>FALLECIMIENTO DE AUTÓNOMOS SIN COBERTURA OBLIGATORIA DE A.T. </a:t>
            </a:r>
            <a:r>
              <a:rPr lang="es-ES" sz="1400" b="1" dirty="0" smtClean="0">
                <a:solidFill>
                  <a:srgbClr val="FF0000"/>
                </a:solidFill>
              </a:rPr>
              <a:t>(</a:t>
            </a:r>
            <a:r>
              <a:rPr lang="es-ES" sz="1400" b="1" dirty="0">
                <a:solidFill>
                  <a:srgbClr val="FF0000"/>
                </a:solidFill>
              </a:rPr>
              <a:t>ITSS</a:t>
            </a:r>
            <a:r>
              <a:rPr lang="es-ES" sz="14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es-ES" sz="1400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sz="1400" b="1" dirty="0" smtClean="0">
                <a:solidFill>
                  <a:schemeClr val="tx1"/>
                </a:solidFill>
              </a:rPr>
              <a:t>A.T  MARÍTIMOS O AÉREOS FUERA DE NUESTRA JURISDICCIÓN POR OCURRIR EN EL EXTRANJERO </a:t>
            </a:r>
            <a:r>
              <a:rPr lang="es-ES" sz="1400" b="1" dirty="0" smtClean="0">
                <a:solidFill>
                  <a:srgbClr val="C00000"/>
                </a:solidFill>
              </a:rPr>
              <a:t>(ESTADÍSTICA)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ES" sz="1400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sz="1400" b="1" dirty="0" smtClean="0">
                <a:solidFill>
                  <a:schemeClr val="tx1"/>
                </a:solidFill>
              </a:rPr>
              <a:t>ETC</a:t>
            </a:r>
          </a:p>
          <a:p>
            <a:pPr algn="ctr"/>
            <a:endParaRPr lang="es-ES" sz="1400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10" name="0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5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1108977"/>
            <a:ext cx="8783960" cy="432271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200" b="1" dirty="0" smtClean="0"/>
              <a:t>CARACTERIZACIÓN  DE LOS ACCIDENTES</a:t>
            </a:r>
            <a:endParaRPr lang="es-ES" sz="2200" b="1" dirty="0"/>
          </a:p>
        </p:txBody>
      </p:sp>
      <p:sp>
        <p:nvSpPr>
          <p:cNvPr id="9220" name="7 Rectángulo"/>
          <p:cNvSpPr>
            <a:spLocks noChangeArrowheads="1"/>
          </p:cNvSpPr>
          <p:nvPr/>
        </p:nvSpPr>
        <p:spPr bwMode="auto">
          <a:xfrm>
            <a:off x="1403648" y="1665398"/>
            <a:ext cx="6119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>
                <a:latin typeface="Calibri" pitchFamily="34" charset="0"/>
              </a:rPr>
              <a:t>¿QUE ACCIDENTES DE TRABAJO SE </a:t>
            </a:r>
            <a:r>
              <a:rPr lang="es-ES" sz="1600" dirty="0" smtClean="0">
                <a:latin typeface="Calibri" pitchFamily="34" charset="0"/>
              </a:rPr>
              <a:t>HAN INCLUIDO EN EL ESTUDIO</a:t>
            </a:r>
            <a:r>
              <a:rPr lang="es-ES" sz="1600" dirty="0">
                <a:latin typeface="Calibri" pitchFamily="34" charset="0"/>
              </a:rPr>
              <a:t>?</a:t>
            </a:r>
          </a:p>
        </p:txBody>
      </p:sp>
      <p:pic>
        <p:nvPicPr>
          <p:cNvPr id="12293" name="Marcador de contenido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0" y="2018370"/>
            <a:ext cx="6865937" cy="714380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222" name="10 Rectángulo"/>
          <p:cNvSpPr>
            <a:spLocks noChangeArrowheads="1"/>
          </p:cNvSpPr>
          <p:nvPr/>
        </p:nvSpPr>
        <p:spPr bwMode="auto">
          <a:xfrm>
            <a:off x="1357290" y="2113949"/>
            <a:ext cx="6500859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libri" pitchFamily="34" charset="0"/>
              </a:rPr>
              <a:t>ACCIDENTES DE TRABAJO TRAUMÁTICOS</a:t>
            </a:r>
          </a:p>
        </p:txBody>
      </p:sp>
      <p:sp>
        <p:nvSpPr>
          <p:cNvPr id="12295" name="CuadroTexto 11"/>
          <p:cNvSpPr txBox="1">
            <a:spLocks noChangeArrowheads="1"/>
          </p:cNvSpPr>
          <p:nvPr/>
        </p:nvSpPr>
        <p:spPr bwMode="auto">
          <a:xfrm>
            <a:off x="2214563" y="3429000"/>
            <a:ext cx="5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285750" indent="-285750" algn="ctr">
              <a:defRPr/>
            </a:pPr>
            <a:endParaRPr lang="es-ES" b="1" dirty="0">
              <a:latin typeface="Calibri" pitchFamily="34" charset="0"/>
            </a:endParaRPr>
          </a:p>
        </p:txBody>
      </p:sp>
      <p:sp>
        <p:nvSpPr>
          <p:cNvPr id="12296" name="10 Rectángulo"/>
          <p:cNvSpPr>
            <a:spLocks noChangeArrowheads="1"/>
          </p:cNvSpPr>
          <p:nvPr/>
        </p:nvSpPr>
        <p:spPr bwMode="auto">
          <a:xfrm>
            <a:off x="1328542" y="2815178"/>
            <a:ext cx="6500859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285750" indent="-285750" algn="ctr">
              <a:defRPr/>
            </a:pPr>
            <a:r>
              <a:rPr lang="es-ES" sz="2000" b="1" dirty="0">
                <a:solidFill>
                  <a:srgbClr val="FF0000"/>
                </a:solidFill>
                <a:latin typeface="Calibri" pitchFamily="34" charset="0"/>
              </a:rPr>
              <a:t>AÑO 2016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sz="2000" b="1" dirty="0" smtClean="0">
                <a:latin typeface="Calibri" pitchFamily="34" charset="0"/>
              </a:rPr>
              <a:t>152 </a:t>
            </a:r>
            <a:r>
              <a:rPr lang="es-ES" sz="2000" b="1" dirty="0">
                <a:latin typeface="Calibri" pitchFamily="34" charset="0"/>
              </a:rPr>
              <a:t>ACCIDENTES DE TRABAJO  MORTALES INVESTIGADOS</a:t>
            </a:r>
          </a:p>
          <a:p>
            <a:pPr marL="285750" indent="-285750">
              <a:defRPr/>
            </a:pPr>
            <a:endParaRPr lang="es-ES" sz="2000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sz="2000" b="1" dirty="0" smtClean="0">
                <a:latin typeface="Calibri" pitchFamily="34" charset="0"/>
              </a:rPr>
              <a:t>25,42% </a:t>
            </a:r>
            <a:r>
              <a:rPr lang="es-ES" sz="2000" b="1" dirty="0">
                <a:latin typeface="Calibri" pitchFamily="34" charset="0"/>
              </a:rPr>
              <a:t>DEL TOTAL</a:t>
            </a:r>
            <a:endParaRPr lang="es-ES" b="1" dirty="0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358611"/>
            <a:ext cx="3065550" cy="2299163"/>
          </a:xfrm>
          <a:prstGeom prst="rect">
            <a:avLst/>
          </a:prstGeom>
        </p:spPr>
      </p:pic>
      <p:pic>
        <p:nvPicPr>
          <p:cNvPr id="10" name="0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7438" y="863135"/>
            <a:ext cx="8280920" cy="34208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200" b="1" dirty="0" smtClean="0"/>
              <a:t>CARACTERIZACIÓN  DE LOS ACCIDENTES</a:t>
            </a:r>
            <a:endParaRPr lang="es-ES" sz="2200" b="1" dirty="0"/>
          </a:p>
        </p:txBody>
      </p:sp>
      <p:sp>
        <p:nvSpPr>
          <p:cNvPr id="13316" name="7 CuadroTexto"/>
          <p:cNvSpPr txBox="1">
            <a:spLocks noChangeArrowheads="1"/>
          </p:cNvSpPr>
          <p:nvPr/>
        </p:nvSpPr>
        <p:spPr bwMode="auto">
          <a:xfrm>
            <a:off x="255286" y="1357709"/>
            <a:ext cx="8785225" cy="52322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/>
              <a:t>DISTRIBUCIÓN DE LAS CAUSAS DE LOS ACCIDENTES INVESTIGADOS I.T.S.S</a:t>
            </a:r>
          </a:p>
          <a:p>
            <a:pPr algn="ctr"/>
            <a:r>
              <a:rPr lang="es-ES" sz="1400" dirty="0"/>
              <a:t>AÑO 2016: </a:t>
            </a:r>
            <a:r>
              <a:rPr lang="es-ES" sz="1400" dirty="0" smtClean="0"/>
              <a:t>152 </a:t>
            </a:r>
            <a:r>
              <a:rPr lang="es-ES" sz="1400" dirty="0"/>
              <a:t>ACCIDENTES MORTALES TRAUMÁTICOS OBJETO DE ESTUDIO</a:t>
            </a:r>
          </a:p>
        </p:txBody>
      </p:sp>
      <p:graphicFrame>
        <p:nvGraphicFramePr>
          <p:cNvPr id="8" name="2 Gráfico"/>
          <p:cNvGraphicFramePr/>
          <p:nvPr>
            <p:extLst>
              <p:ext uri="{D42A27DB-BD31-4B8C-83A1-F6EECF244321}">
                <p14:modId xmlns:p14="http://schemas.microsoft.com/office/powerpoint/2010/main" xmlns="" val="2555932382"/>
              </p:ext>
            </p:extLst>
          </p:nvPr>
        </p:nvGraphicFramePr>
        <p:xfrm>
          <a:off x="107058" y="2051367"/>
          <a:ext cx="8858313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7620000" y="6144755"/>
            <a:ext cx="360040" cy="295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59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76175" y="6177455"/>
            <a:ext cx="360040" cy="285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8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7436" y="6135225"/>
            <a:ext cx="360040" cy="295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16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48512" y="6144755"/>
            <a:ext cx="360040" cy="295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44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23997" y="6165870"/>
            <a:ext cx="360040" cy="274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11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92224" y="6177455"/>
            <a:ext cx="360040" cy="2823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8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53956" y="6169495"/>
            <a:ext cx="360040" cy="293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51538" y="6169495"/>
            <a:ext cx="360040" cy="293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38460" y="6177455"/>
            <a:ext cx="360040" cy="262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5266" y="6182234"/>
            <a:ext cx="360040" cy="293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0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18" name="0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395535" y="836712"/>
            <a:ext cx="8568953" cy="394545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      </a:t>
            </a:r>
            <a:r>
              <a:rPr lang="es-ES" sz="1800" b="1" dirty="0" smtClean="0"/>
              <a:t>CARACTERIZACIÓN  DE LOS ACCIDENTES TRAUMÁTICOS</a:t>
            </a:r>
            <a:endParaRPr lang="es-ES" sz="1800" b="1" dirty="0"/>
          </a:p>
        </p:txBody>
      </p:sp>
      <p:graphicFrame>
        <p:nvGraphicFramePr>
          <p:cNvPr id="9" name="1 Gráfico"/>
          <p:cNvGraphicFramePr/>
          <p:nvPr>
            <p:extLst>
              <p:ext uri="{D42A27DB-BD31-4B8C-83A1-F6EECF244321}">
                <p14:modId xmlns:p14="http://schemas.microsoft.com/office/powerpoint/2010/main" xmlns="" val="2026731185"/>
              </p:ext>
            </p:extLst>
          </p:nvPr>
        </p:nvGraphicFramePr>
        <p:xfrm>
          <a:off x="142844" y="1214422"/>
          <a:ext cx="9001155" cy="53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3671313" y="5733357"/>
            <a:ext cx="1944216" cy="622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MUJERES = 3</a:t>
            </a:r>
          </a:p>
          <a:p>
            <a:pPr algn="ctr"/>
            <a:r>
              <a:rPr lang="es-ES" dirty="0" smtClean="0"/>
              <a:t>HOMBRES= 151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827584" y="6404779"/>
            <a:ext cx="7416824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C00000"/>
                </a:solidFill>
              </a:rPr>
              <a:t>Aclaración: en dos casos, uno de explosión y otro de intoxicación, hubo dos víctimas por eso los accidentados son 154 y los accidentes investigados 152</a:t>
            </a:r>
            <a:r>
              <a:rPr lang="es-ES" sz="1400" b="1" dirty="0" smtClean="0"/>
              <a:t>:</a:t>
            </a:r>
            <a:endParaRPr lang="es-ES" sz="1400" b="1" dirty="0"/>
          </a:p>
        </p:txBody>
      </p:sp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39944" cy="54868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1800" b="1" dirty="0" smtClean="0"/>
              <a:t>CARACTERIZACIÓN  DE LOS ACCIDENTES TRAUMÁTICOS</a:t>
            </a:r>
            <a:endParaRPr lang="es-ES" sz="1800" b="1" dirty="0"/>
          </a:p>
        </p:txBody>
      </p:sp>
      <p:graphicFrame>
        <p:nvGraphicFramePr>
          <p:cNvPr id="10" name="2 Gráfico"/>
          <p:cNvGraphicFramePr/>
          <p:nvPr>
            <p:extLst>
              <p:ext uri="{D42A27DB-BD31-4B8C-83A1-F6EECF244321}">
                <p14:modId xmlns:p14="http://schemas.microsoft.com/office/powerpoint/2010/main" xmlns="" val="179317425"/>
              </p:ext>
            </p:extLst>
          </p:nvPr>
        </p:nvGraphicFramePr>
        <p:xfrm>
          <a:off x="0" y="1428736"/>
          <a:ext cx="9143999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32859" y="836711"/>
            <a:ext cx="8678282" cy="37781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1600" b="1" dirty="0" smtClean="0"/>
              <a:t>CARACTERIZACIÓN  DE LOS ACCIDENTES</a:t>
            </a:r>
            <a:endParaRPr lang="es-ES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1726" y="2420888"/>
            <a:ext cx="2580754" cy="1764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1726" y="4563072"/>
            <a:ext cx="2580754" cy="167825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79512" y="2414032"/>
            <a:ext cx="1529930" cy="126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59 </a:t>
            </a:r>
          </a:p>
          <a:p>
            <a:pPr algn="ctr"/>
            <a:r>
              <a:rPr lang="es-ES" b="1" dirty="0" smtClean="0"/>
              <a:t>A.T.</a:t>
            </a:r>
          </a:p>
          <a:p>
            <a:pPr algn="ctr"/>
            <a:r>
              <a:rPr lang="es-ES" sz="1400" b="1" dirty="0" smtClean="0"/>
              <a:t>MORTALES</a:t>
            </a:r>
            <a:endParaRPr lang="es-ES" sz="1400" b="1" dirty="0"/>
          </a:p>
        </p:txBody>
      </p:sp>
      <p:graphicFrame>
        <p:nvGraphicFramePr>
          <p:cNvPr id="9" name="1 Gráfico"/>
          <p:cNvGraphicFramePr/>
          <p:nvPr>
            <p:extLst>
              <p:ext uri="{D42A27DB-BD31-4B8C-83A1-F6EECF244321}">
                <p14:modId xmlns:p14="http://schemas.microsoft.com/office/powerpoint/2010/main" xmlns="" val="1020468269"/>
              </p:ext>
            </p:extLst>
          </p:nvPr>
        </p:nvGraphicFramePr>
        <p:xfrm>
          <a:off x="1387062" y="1149311"/>
          <a:ext cx="6785337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32848" cy="380685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1800" b="1" dirty="0" smtClean="0"/>
              <a:t>CARACTERIZACIÓN  DE LOS ACCIDENTES</a:t>
            </a:r>
            <a:endParaRPr lang="es-ES" sz="1800" b="1" dirty="0"/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xmlns="" val="4050312941"/>
              </p:ext>
            </p:extLst>
          </p:nvPr>
        </p:nvGraphicFramePr>
        <p:xfrm>
          <a:off x="0" y="1142984"/>
          <a:ext cx="8786874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985058"/>
            <a:ext cx="2476500" cy="2371291"/>
          </a:xfrm>
          <a:prstGeom prst="rect">
            <a:avLst/>
          </a:prstGeom>
        </p:spPr>
      </p:pic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918660"/>
            <a:ext cx="7704856" cy="360041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000" b="1" dirty="0" smtClean="0"/>
              <a:t>CARACTERIZACIÓN  DE LOS ACCIDENTES</a:t>
            </a:r>
            <a:endParaRPr lang="es-ES" sz="2000" b="1" dirty="0"/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xmlns="" val="2829284441"/>
              </p:ext>
            </p:extLst>
          </p:nvPr>
        </p:nvGraphicFramePr>
        <p:xfrm>
          <a:off x="1385887" y="1268413"/>
          <a:ext cx="7450379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ipse 6"/>
          <p:cNvSpPr/>
          <p:nvPr/>
        </p:nvSpPr>
        <p:spPr>
          <a:xfrm>
            <a:off x="107504" y="1412776"/>
            <a:ext cx="1512168" cy="126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/>
              <a:t>16</a:t>
            </a:r>
          </a:p>
          <a:p>
            <a:pPr algn="ctr"/>
            <a:r>
              <a:rPr lang="es-ES" b="1" dirty="0" smtClean="0"/>
              <a:t>A.T.</a:t>
            </a:r>
          </a:p>
          <a:p>
            <a:pPr algn="ctr"/>
            <a:r>
              <a:rPr lang="es-ES" sz="1400" b="1" dirty="0" smtClean="0"/>
              <a:t>MORTALES</a:t>
            </a:r>
            <a:endParaRPr lang="es-ES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422" y="3752532"/>
            <a:ext cx="2048026" cy="2503806"/>
          </a:xfrm>
          <a:prstGeom prst="rect">
            <a:avLst/>
          </a:prstGeom>
        </p:spPr>
      </p:pic>
      <p:pic>
        <p:nvPicPr>
          <p:cNvPr id="9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972830"/>
            <a:ext cx="8651669" cy="360041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000" b="1" dirty="0" smtClean="0"/>
              <a:t>CARACTERIZACIÓN  DE LOS ACCIDENTES</a:t>
            </a:r>
            <a:endParaRPr lang="es-ES" sz="2000" b="1" dirty="0"/>
          </a:p>
        </p:txBody>
      </p:sp>
      <p:graphicFrame>
        <p:nvGraphicFramePr>
          <p:cNvPr id="9" name="1 Gráfico"/>
          <p:cNvGraphicFramePr/>
          <p:nvPr>
            <p:extLst>
              <p:ext uri="{D42A27DB-BD31-4B8C-83A1-F6EECF244321}">
                <p14:modId xmlns:p14="http://schemas.microsoft.com/office/powerpoint/2010/main" xmlns="" val="1930544266"/>
              </p:ext>
            </p:extLst>
          </p:nvPr>
        </p:nvGraphicFramePr>
        <p:xfrm>
          <a:off x="755576" y="1365529"/>
          <a:ext cx="7992888" cy="536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925" y="3429000"/>
            <a:ext cx="2304256" cy="172819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07504" y="1613004"/>
            <a:ext cx="1512168" cy="126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/>
              <a:t>11</a:t>
            </a:r>
          </a:p>
          <a:p>
            <a:pPr algn="ctr"/>
            <a:r>
              <a:rPr lang="es-ES" b="1" dirty="0" smtClean="0"/>
              <a:t>A.T.</a:t>
            </a:r>
          </a:p>
          <a:p>
            <a:pPr algn="ctr"/>
            <a:r>
              <a:rPr lang="es-ES" sz="1400" b="1" dirty="0" smtClean="0"/>
              <a:t>MORTALES</a:t>
            </a:r>
            <a:endParaRPr lang="es-ES" sz="1400" b="1" dirty="0"/>
          </a:p>
        </p:txBody>
      </p:sp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s-ES" dirty="0" smtClean="0"/>
              <a:t>       OBJETO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211638" y="1700213"/>
            <a:ext cx="4752975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Flecha abajo 5"/>
          <p:cNvSpPr/>
          <p:nvPr/>
        </p:nvSpPr>
        <p:spPr>
          <a:xfrm rot="16200000">
            <a:off x="2925763" y="1419225"/>
            <a:ext cx="792162" cy="15001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7" name="CuadroTexto 9"/>
          <p:cNvSpPr txBox="1">
            <a:spLocks noChangeArrowheads="1"/>
          </p:cNvSpPr>
          <p:nvPr/>
        </p:nvSpPr>
        <p:spPr bwMode="auto">
          <a:xfrm>
            <a:off x="4140200" y="1773238"/>
            <a:ext cx="4824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CONOCIMIENTO DE LAS CAUSAS DE LOS ACCIDENTES PARA EVITAR SU REPETICIÓN</a:t>
            </a:r>
          </a:p>
        </p:txBody>
      </p:sp>
      <p:sp>
        <p:nvSpPr>
          <p:cNvPr id="3078" name="8 CuadroTexto"/>
          <p:cNvSpPr txBox="1">
            <a:spLocks noChangeArrowheads="1"/>
          </p:cNvSpPr>
          <p:nvPr/>
        </p:nvSpPr>
        <p:spPr bwMode="auto">
          <a:xfrm>
            <a:off x="252428" y="1830903"/>
            <a:ext cx="2249472" cy="5847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itchFamily="2" charset="-79"/>
                <a:cs typeface="Aharoni" pitchFamily="2" charset="-79"/>
              </a:rPr>
              <a:t>objetivo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ángulo 6"/>
          <p:cNvSpPr/>
          <p:nvPr/>
        </p:nvSpPr>
        <p:spPr>
          <a:xfrm>
            <a:off x="3635375" y="3872468"/>
            <a:ext cx="1873250" cy="2232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82" name="CuadroTexto 8"/>
          <p:cNvSpPr txBox="1">
            <a:spLocks noChangeArrowheads="1"/>
          </p:cNvSpPr>
          <p:nvPr/>
        </p:nvSpPr>
        <p:spPr bwMode="auto">
          <a:xfrm>
            <a:off x="3816350" y="4249498"/>
            <a:ext cx="1511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itchFamily="34" charset="0"/>
              </a:rPr>
              <a:t>ESTADÍSTICAS MINISTERIO EMPLEO Y SEGURIDAD SOCIAL</a:t>
            </a:r>
          </a:p>
        </p:txBody>
      </p:sp>
      <p:sp>
        <p:nvSpPr>
          <p:cNvPr id="3" name="Pentágono 2"/>
          <p:cNvSpPr/>
          <p:nvPr/>
        </p:nvSpPr>
        <p:spPr>
          <a:xfrm>
            <a:off x="154289" y="4138375"/>
            <a:ext cx="3421062" cy="17002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84" name="CuadroTexto 4"/>
          <p:cNvSpPr txBox="1">
            <a:spLocks noChangeArrowheads="1"/>
          </p:cNvSpPr>
          <p:nvPr/>
        </p:nvSpPr>
        <p:spPr bwMode="auto">
          <a:xfrm>
            <a:off x="154289" y="4288097"/>
            <a:ext cx="26654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</a:rPr>
              <a:t>¿CUAL ES LA FUENTE PRINCIPAL DE CONOCIMIENTO DE LA SINIESTRALIDAD LABORAL?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2901" y="1859251"/>
            <a:ext cx="2114716" cy="4740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OBJETIVO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8487" y="3071180"/>
            <a:ext cx="2015204" cy="14307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752" y="4883537"/>
            <a:ext cx="1817307" cy="1202546"/>
          </a:xfrm>
          <a:prstGeom prst="rect">
            <a:avLst/>
          </a:prstGeom>
        </p:spPr>
      </p:pic>
      <p:sp>
        <p:nvSpPr>
          <p:cNvPr id="8" name="Abrir llave 7"/>
          <p:cNvSpPr/>
          <p:nvPr/>
        </p:nvSpPr>
        <p:spPr>
          <a:xfrm>
            <a:off x="5562984" y="3284984"/>
            <a:ext cx="449176" cy="331236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8" name="43 Rectángulo"/>
          <p:cNvSpPr/>
          <p:nvPr/>
        </p:nvSpPr>
        <p:spPr>
          <a:xfrm>
            <a:off x="6948264" y="521310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prstClr val="black"/>
                </a:solidFill>
              </a:rPr>
              <a:t>+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60653" y="4835502"/>
            <a:ext cx="1512168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CATALUÑA </a:t>
            </a:r>
          </a:p>
          <a:p>
            <a:pPr algn="ctr"/>
            <a:r>
              <a:rPr lang="es-ES" b="1" dirty="0" smtClean="0"/>
              <a:t>Y </a:t>
            </a:r>
          </a:p>
          <a:p>
            <a:pPr algn="ctr"/>
            <a:r>
              <a:rPr lang="es-ES" b="1" dirty="0" smtClean="0"/>
              <a:t>PAÍS VASCO</a:t>
            </a:r>
            <a:endParaRPr lang="es-ES" b="1" dirty="0"/>
          </a:p>
        </p:txBody>
      </p:sp>
      <p:pic>
        <p:nvPicPr>
          <p:cNvPr id="20" name="0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19" y="980728"/>
            <a:ext cx="8640961" cy="43204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000" b="1" dirty="0" smtClean="0"/>
              <a:t>CARACTERIZACIÓN  DE LOS ACCIDENTES</a:t>
            </a:r>
            <a:endParaRPr lang="es-ES" sz="2000" b="1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5986962"/>
              </p:ext>
            </p:extLst>
          </p:nvPr>
        </p:nvGraphicFramePr>
        <p:xfrm>
          <a:off x="777137" y="1556792"/>
          <a:ext cx="759864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lipse 7"/>
          <p:cNvSpPr/>
          <p:nvPr/>
        </p:nvSpPr>
        <p:spPr>
          <a:xfrm>
            <a:off x="21053" y="1556791"/>
            <a:ext cx="1512168" cy="1127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/>
              <a:t>8</a:t>
            </a:r>
          </a:p>
          <a:p>
            <a:pPr algn="ctr"/>
            <a:r>
              <a:rPr lang="es-ES" b="1" dirty="0" smtClean="0"/>
              <a:t>A.T.</a:t>
            </a:r>
          </a:p>
          <a:p>
            <a:pPr algn="ctr"/>
            <a:r>
              <a:rPr lang="es-ES" sz="1400" b="1" dirty="0" smtClean="0"/>
              <a:t>MORTALES</a:t>
            </a:r>
            <a:endParaRPr lang="es-ES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128560"/>
            <a:ext cx="2664296" cy="2127367"/>
          </a:xfrm>
          <a:prstGeom prst="rect">
            <a:avLst/>
          </a:prstGeom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967136"/>
            <a:ext cx="8423920" cy="360041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000" b="1" dirty="0" smtClean="0"/>
              <a:t>CARACTERIZACIÓN  DE LOS ACCIDENTES</a:t>
            </a:r>
            <a:endParaRPr lang="es-ES" sz="2000" b="1" dirty="0"/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xmlns="" val="1089915914"/>
              </p:ext>
            </p:extLst>
          </p:nvPr>
        </p:nvGraphicFramePr>
        <p:xfrm>
          <a:off x="971600" y="1340768"/>
          <a:ext cx="6840760" cy="526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9586" y="3284984"/>
            <a:ext cx="2407583" cy="2860329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1053" y="1414887"/>
            <a:ext cx="1512168" cy="126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/>
              <a:t>8</a:t>
            </a:r>
          </a:p>
          <a:p>
            <a:pPr algn="ctr"/>
            <a:r>
              <a:rPr lang="es-ES" b="1" dirty="0" smtClean="0"/>
              <a:t>A.T.</a:t>
            </a:r>
          </a:p>
          <a:p>
            <a:pPr algn="ctr"/>
            <a:r>
              <a:rPr lang="es-ES" sz="1400" b="1" dirty="0" smtClean="0"/>
              <a:t>MORTALES</a:t>
            </a:r>
            <a:endParaRPr lang="es-ES" sz="1400" b="1" dirty="0"/>
          </a:p>
        </p:txBody>
      </p:sp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71600" y="1004640"/>
            <a:ext cx="7878048" cy="360041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000" b="1" dirty="0" smtClean="0"/>
              <a:t>CARACTERIZACIÓN  DE LOS ACCIDENTES</a:t>
            </a:r>
            <a:endParaRPr lang="es-ES" sz="2000" b="1" dirty="0"/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xmlns="" val="3695949495"/>
              </p:ext>
            </p:extLst>
          </p:nvPr>
        </p:nvGraphicFramePr>
        <p:xfrm>
          <a:off x="611560" y="1407448"/>
          <a:ext cx="6336704" cy="480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ipse 5"/>
          <p:cNvSpPr/>
          <p:nvPr/>
        </p:nvSpPr>
        <p:spPr>
          <a:xfrm>
            <a:off x="179512" y="1556792"/>
            <a:ext cx="1512168" cy="126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/>
              <a:t>2</a:t>
            </a:r>
          </a:p>
          <a:p>
            <a:pPr algn="ctr"/>
            <a:r>
              <a:rPr lang="es-ES" b="1" dirty="0" smtClean="0"/>
              <a:t>A.T.</a:t>
            </a:r>
          </a:p>
          <a:p>
            <a:pPr algn="ctr"/>
            <a:r>
              <a:rPr lang="es-ES" sz="1400" b="1" dirty="0" smtClean="0"/>
              <a:t>MORTALES</a:t>
            </a:r>
            <a:endParaRPr lang="es-ES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772" y="4474380"/>
            <a:ext cx="2299875" cy="17281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925" y="2492896"/>
            <a:ext cx="2391568" cy="1609353"/>
          </a:xfrm>
          <a:prstGeom prst="rect">
            <a:avLst/>
          </a:prstGeom>
        </p:spPr>
      </p:pic>
      <p:pic>
        <p:nvPicPr>
          <p:cNvPr id="9" name="0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8520" y="931385"/>
            <a:ext cx="8711952" cy="360041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000" b="1" dirty="0" smtClean="0"/>
              <a:t>CARACTERIZACIÓN  DE LOS ACCIDENTES</a:t>
            </a:r>
            <a:endParaRPr lang="es-ES" sz="2000" b="1" dirty="0"/>
          </a:p>
        </p:txBody>
      </p:sp>
      <p:graphicFrame>
        <p:nvGraphicFramePr>
          <p:cNvPr id="9" name="1 Gráfico"/>
          <p:cNvGraphicFramePr/>
          <p:nvPr>
            <p:extLst>
              <p:ext uri="{D42A27DB-BD31-4B8C-83A1-F6EECF244321}">
                <p14:modId xmlns:p14="http://schemas.microsoft.com/office/powerpoint/2010/main" xmlns="" val="1753513443"/>
              </p:ext>
            </p:extLst>
          </p:nvPr>
        </p:nvGraphicFramePr>
        <p:xfrm>
          <a:off x="285721" y="1357298"/>
          <a:ext cx="7526639" cy="483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636912"/>
            <a:ext cx="2166565" cy="13556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0084" y="4169109"/>
            <a:ext cx="2038907" cy="1911251"/>
          </a:xfrm>
          <a:prstGeom prst="rect">
            <a:avLst/>
          </a:prstGeom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568952" cy="431701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</a:t>
            </a:r>
            <a:r>
              <a:rPr lang="es-ES" sz="2000" b="1" dirty="0" smtClean="0"/>
              <a:t>CARACTERIZACIÓN  DE LOS ACCIDENTES</a:t>
            </a:r>
            <a:endParaRPr lang="es-ES" sz="2000" b="1" dirty="0"/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xmlns="" val="4199123211"/>
              </p:ext>
            </p:extLst>
          </p:nvPr>
        </p:nvGraphicFramePr>
        <p:xfrm>
          <a:off x="-21909" y="1359686"/>
          <a:ext cx="7474229" cy="490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060849"/>
            <a:ext cx="2146548" cy="20162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9884" y="4311840"/>
            <a:ext cx="2091260" cy="1565432"/>
          </a:xfrm>
          <a:prstGeom prst="rect">
            <a:avLst/>
          </a:prstGeom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50405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      </a:t>
            </a:r>
            <a:r>
              <a:rPr lang="es-ES" sz="1800" b="1" dirty="0" smtClean="0"/>
              <a:t>CARACTERIZACIÓN  DE LOS ACCIDENTES</a:t>
            </a:r>
            <a:endParaRPr lang="es-ES" sz="1800" b="1" dirty="0"/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xmlns="" val="2337606571"/>
              </p:ext>
            </p:extLst>
          </p:nvPr>
        </p:nvGraphicFramePr>
        <p:xfrm>
          <a:off x="107504" y="1052736"/>
          <a:ext cx="8715436" cy="587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827584" y="6356351"/>
            <a:ext cx="7416824" cy="413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C00000"/>
                </a:solidFill>
              </a:rPr>
              <a:t>Aclaración: la mayoría de los accidentes de autónomos no investigados por ITSS corresponden a accidentes de tráfico de autónomos incluidos voluntariamente en la cobertura de A.T</a:t>
            </a:r>
            <a:endParaRPr lang="es-ES" sz="1400" b="1" dirty="0"/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Video &quot;Aplastamiento por carga&quot;">
            <a:hlinkClick r:id="rId3" tooltip="Enlace a Video accidente de trabajo &quot;Aplastamiento por carga&quot; (abre en ventana nueva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96752"/>
            <a:ext cx="1724025" cy="1790700"/>
          </a:xfrm>
          <a:prstGeom prst="rect">
            <a:avLst/>
          </a:prstGeom>
          <a:noFill/>
        </p:spPr>
      </p:pic>
      <p:pic>
        <p:nvPicPr>
          <p:cNvPr id="28679" name="Picture 7" descr="Video &quot;Atrapamiento vuelco carretilla&quot;">
            <a:hlinkClick r:id="rId5" tooltip="Enlace a video (abre en ventana nueva)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96752"/>
            <a:ext cx="1743076" cy="1733550"/>
          </a:xfrm>
          <a:prstGeom prst="rect">
            <a:avLst/>
          </a:prstGeom>
          <a:noFill/>
        </p:spPr>
      </p:pic>
      <p:pic>
        <p:nvPicPr>
          <p:cNvPr id="28680" name="Picture 8" descr="Video &quot;Contacto eléctrico con línea de alta tensión&quot;">
            <a:hlinkClick r:id="rId7" tooltip="Enlace a video (abre en ventana nueva)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196752"/>
            <a:ext cx="1733550" cy="1743075"/>
          </a:xfrm>
          <a:prstGeom prst="rect">
            <a:avLst/>
          </a:prstGeom>
          <a:noFill/>
        </p:spPr>
      </p:pic>
      <p:pic>
        <p:nvPicPr>
          <p:cNvPr id="28681" name="Picture 9" descr="Video &quot;Caída en altura&quot;">
            <a:hlinkClick r:id="rId9" tooltip="Enlace a video (abre en ventana nueva)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00688" y="3035052"/>
            <a:ext cx="1704976" cy="1724025"/>
          </a:xfrm>
          <a:prstGeom prst="rect">
            <a:avLst/>
          </a:prstGeom>
          <a:noFill/>
        </p:spPr>
      </p:pic>
      <p:pic>
        <p:nvPicPr>
          <p:cNvPr id="28682" name="Picture 10" descr="Video Accidente de trabajo &quot;Seguridad práctica en espacios confinados&quot;">
            <a:hlinkClick r:id="rId11" tooltip="Enlace a video (abre en ventana nueva)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2996952"/>
            <a:ext cx="1743076" cy="1743075"/>
          </a:xfrm>
          <a:prstGeom prst="rect">
            <a:avLst/>
          </a:prstGeom>
          <a:noFill/>
        </p:spPr>
      </p:pic>
      <p:pic>
        <p:nvPicPr>
          <p:cNvPr id="28683" name="Picture 11" descr="Videos Accidentes de trabajo &quot;Caída a diferente nivel&quot;">
            <a:hlinkClick r:id="rId13" tooltip=" Enlace a video (abre en ventana nueva)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2996952"/>
            <a:ext cx="1714500" cy="1724025"/>
          </a:xfrm>
          <a:prstGeom prst="rect">
            <a:avLst/>
          </a:prstGeom>
          <a:noFill/>
        </p:spPr>
      </p:pic>
      <p:pic>
        <p:nvPicPr>
          <p:cNvPr id="28684" name="Picture 12" descr="Video Accidente de trabajo &quot;Intoxicación por producto tóxico&quot;">
            <a:hlinkClick r:id="rId15" tooltip="Enlace a video (abre en ventana nueva)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9500" y="1239205"/>
            <a:ext cx="1714500" cy="1733550"/>
          </a:xfrm>
          <a:prstGeom prst="rect">
            <a:avLst/>
          </a:prstGeom>
          <a:noFill/>
        </p:spPr>
      </p:pic>
      <p:pic>
        <p:nvPicPr>
          <p:cNvPr id="28685" name="Picture 13" descr="Video &quot;Atrapamiento en objeto móvil&quot;">
            <a:hlinkClick r:id="rId17" tooltip="Enlace a video (abre en ventana nueva)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924944"/>
            <a:ext cx="1714500" cy="1714500"/>
          </a:xfrm>
          <a:prstGeom prst="rect">
            <a:avLst/>
          </a:prstGeom>
          <a:noFill/>
        </p:spPr>
      </p:pic>
      <p:pic>
        <p:nvPicPr>
          <p:cNvPr id="28686" name="Picture 14" descr="Enlace a video &quot;Caída estantería&quot;">
            <a:hlinkClick r:id="rId19" tooltip="Enlace a video (abre en ventana nueva)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97396" y="4955032"/>
            <a:ext cx="1704975" cy="1724025"/>
          </a:xfrm>
          <a:prstGeom prst="rect">
            <a:avLst/>
          </a:prstGeom>
          <a:noFill/>
        </p:spPr>
      </p:pic>
      <p:pic>
        <p:nvPicPr>
          <p:cNvPr id="28687" name="Picture 15" descr="Enlace a video &quot;Caída a pozo&quot;">
            <a:hlinkClick r:id="rId21" tooltip="Enlace a video &quot;Caída a pozo&quot;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53041" y="3035052"/>
            <a:ext cx="1724025" cy="1704975"/>
          </a:xfrm>
          <a:prstGeom prst="rect">
            <a:avLst/>
          </a:prstGeom>
          <a:noFill/>
        </p:spPr>
      </p:pic>
      <p:pic>
        <p:nvPicPr>
          <p:cNvPr id="28688" name="Picture 16" descr="Video &quot;Sepultamiento zanja&quot;">
            <a:hlinkClick r:id="rId23" tooltip="Enlace a video &quot;Sepultamiento zanja&quot;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28903" y="4995945"/>
            <a:ext cx="1724025" cy="1714500"/>
          </a:xfrm>
          <a:prstGeom prst="rect">
            <a:avLst/>
          </a:prstGeom>
          <a:noFill/>
        </p:spPr>
      </p:pic>
      <p:pic>
        <p:nvPicPr>
          <p:cNvPr id="28689" name="Picture 17" descr="Enlace a video &quot;Incendio en polideportivo&quot;">
            <a:hlinkClick r:id="rId25" tooltip="Enlace a video &quot;Incendio en polideportivo&quot;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42691" y="4991183"/>
            <a:ext cx="1704975" cy="1724025"/>
          </a:xfrm>
          <a:prstGeom prst="rect">
            <a:avLst/>
          </a:prstGeom>
          <a:noFill/>
        </p:spPr>
      </p:pic>
      <p:pic>
        <p:nvPicPr>
          <p:cNvPr id="28690" name="Picture 18" descr="Enlace a video &quot;Vuelco de tractor&quot;">
            <a:hlinkClick r:id="rId27" tooltip="Enlace a video &quot;Atrapamiento vuelco tractor&quot;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86239" y="1206277"/>
            <a:ext cx="1704975" cy="1714500"/>
          </a:xfrm>
          <a:prstGeom prst="rect">
            <a:avLst/>
          </a:prstGeom>
          <a:noFill/>
        </p:spPr>
      </p:pic>
      <p:pic>
        <p:nvPicPr>
          <p:cNvPr id="28691" name="Picture 19" descr="Enlace a video &quot;Caída escenario&quot;">
            <a:hlinkClick r:id="rId29" tooltip="Enlace a video (abre en ventana nueva)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26280" y="4997450"/>
            <a:ext cx="1704975" cy="1724025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3203848" y="830793"/>
            <a:ext cx="5688632" cy="307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DIFUSIÓN: VIDEOS DE ACCIDENTES DE TRABAJO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21" name="0 Imagen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444208" y="0"/>
            <a:ext cx="2376264" cy="7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WordArt 4"/>
          <p:cNvSpPr>
            <a:spLocks noChangeArrowheads="1" noChangeShapeType="1" noTextEdit="1"/>
          </p:cNvSpPr>
          <p:nvPr/>
        </p:nvSpPr>
        <p:spPr bwMode="auto">
          <a:xfrm>
            <a:off x="1619672" y="5157192"/>
            <a:ext cx="5616624" cy="14185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gracias por 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su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atención</a:t>
            </a:r>
          </a:p>
        </p:txBody>
      </p:sp>
      <p:sp>
        <p:nvSpPr>
          <p:cNvPr id="137220" name="Rectángulo 3"/>
          <p:cNvSpPr>
            <a:spLocks noChangeArrowheads="1"/>
          </p:cNvSpPr>
          <p:nvPr/>
        </p:nvSpPr>
        <p:spPr bwMode="auto">
          <a:xfrm>
            <a:off x="899592" y="2420888"/>
            <a:ext cx="4822825" cy="23764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chemeClr val="bg1"/>
                </a:solidFill>
              </a:rPr>
              <a:t>  “Lo importante en </a:t>
            </a:r>
            <a:r>
              <a:rPr lang="es-ES" altLang="es-ES" sz="2400" dirty="0" smtClean="0">
                <a:solidFill>
                  <a:schemeClr val="bg1"/>
                </a:solidFill>
              </a:rPr>
              <a:t>una </a:t>
            </a:r>
            <a:r>
              <a:rPr lang="es-ES" altLang="es-ES" sz="2400" dirty="0">
                <a:solidFill>
                  <a:schemeClr val="bg1"/>
                </a:solidFill>
              </a:rPr>
              <a:t>investigación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chemeClr val="bg1"/>
                </a:solidFill>
              </a:rPr>
              <a:t>    es no dejar de hacerse preguntas”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chemeClr val="bg1"/>
                </a:solidFill>
                <a:latin typeface="Cooper Black" panose="0208090404030B020404" pitchFamily="18" charset="0"/>
              </a:rPr>
              <a:t>Albert Einstein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1100" dirty="0">
                <a:solidFill>
                  <a:schemeClr val="bg1"/>
                </a:solidFill>
                <a:latin typeface="Arial Black" panose="020B0A04020102020204" pitchFamily="34" charset="0"/>
              </a:rPr>
              <a:t>CIENTÍFICO ALEMÁN</a:t>
            </a:r>
          </a:p>
        </p:txBody>
      </p:sp>
      <p:pic>
        <p:nvPicPr>
          <p:cNvPr id="137221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1728788" cy="235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24250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abajo 3"/>
          <p:cNvSpPr/>
          <p:nvPr/>
        </p:nvSpPr>
        <p:spPr>
          <a:xfrm>
            <a:off x="3924300" y="2708275"/>
            <a:ext cx="1008063" cy="2305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547813" y="5589588"/>
            <a:ext cx="6119812" cy="86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00" name="CuadroTexto 5"/>
          <p:cNvSpPr txBox="1">
            <a:spLocks noChangeArrowheads="1"/>
          </p:cNvSpPr>
          <p:nvPr/>
        </p:nvSpPr>
        <p:spPr bwMode="auto">
          <a:xfrm>
            <a:off x="1692275" y="5715000"/>
            <a:ext cx="590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Calibri" pitchFamily="34" charset="0"/>
              </a:rPr>
              <a:t>     INVESTIGACIONES DE ACCIDENTES  </a:t>
            </a:r>
            <a:r>
              <a:rPr lang="es-ES" sz="1600" b="1" dirty="0" smtClean="0">
                <a:latin typeface="Calibri" pitchFamily="34" charset="0"/>
              </a:rPr>
              <a:t>POR LA INSPECCIÓN </a:t>
            </a:r>
            <a:r>
              <a:rPr lang="es-ES" sz="1600" b="1" dirty="0">
                <a:latin typeface="Calibri" pitchFamily="34" charset="0"/>
              </a:rPr>
              <a:t>DE TRABAJO Y SEGURIDAD SOCIAL</a:t>
            </a:r>
          </a:p>
        </p:txBody>
      </p:sp>
      <p:sp>
        <p:nvSpPr>
          <p:cNvPr id="4101" name="6 CuadroTexto"/>
          <p:cNvSpPr txBox="1">
            <a:spLocks noChangeArrowheads="1"/>
          </p:cNvSpPr>
          <p:nvPr/>
        </p:nvSpPr>
        <p:spPr bwMode="auto">
          <a:xfrm>
            <a:off x="785786" y="1500174"/>
            <a:ext cx="7429552" cy="70788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OTRAS FUENTES DE CONOCIMIENTO DE LA </a:t>
            </a:r>
          </a:p>
          <a:p>
            <a:pPr algn="ctr"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SINIESTRALIDAD LABORAL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483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UN MEJOR CONOCIMIENTO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842689" y="1539031"/>
            <a:ext cx="731574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OTRA FUENTE DE CONOCIMIENTO DE LA SINIESTRALIDAD LABORAL 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692022"/>
            <a:ext cx="1960456" cy="2353431"/>
          </a:xfrm>
          <a:prstGeom prst="rect">
            <a:avLst/>
          </a:prstGeom>
        </p:spPr>
      </p:pic>
      <p:pic>
        <p:nvPicPr>
          <p:cNvPr id="11" name="Picture 2" descr="C:\Users\02183247h\Pictures\Cardona+seg%C3%BAn+Daddy+Rom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615" y="2692022"/>
            <a:ext cx="2018608" cy="23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72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ítulo 1"/>
          <p:cNvSpPr>
            <a:spLocks noGrp="1"/>
          </p:cNvSpPr>
          <p:nvPr>
            <p:ph type="title"/>
          </p:nvPr>
        </p:nvSpPr>
        <p:spPr>
          <a:xfrm>
            <a:off x="0" y="692697"/>
            <a:ext cx="9144000" cy="359816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OBJETIVOS</a:t>
            </a:r>
          </a:p>
        </p:txBody>
      </p:sp>
      <p:sp>
        <p:nvSpPr>
          <p:cNvPr id="5122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543925" cy="4768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 smtClean="0"/>
          </a:p>
          <a:p>
            <a:pPr eaLnBrk="1" hangingPunct="1">
              <a:buFont typeface="Arial" charset="0"/>
              <a:buNone/>
            </a:pPr>
            <a:endParaRPr lang="es-ES" dirty="0" smtClean="0"/>
          </a:p>
          <a:p>
            <a:pPr eaLnBrk="1" hangingPunct="1">
              <a:buFont typeface="Arial" charset="0"/>
              <a:buNone/>
            </a:pP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042988" y="3573463"/>
            <a:ext cx="6481762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1187450" y="3716338"/>
            <a:ext cx="6242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Estudio a nivel nacional de siniestralidad a partir de las investigaciones de la ITSS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042988" y="4724400"/>
            <a:ext cx="6481762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6" name="6 CuadroTexto"/>
          <p:cNvSpPr txBox="1">
            <a:spLocks noChangeArrowheads="1"/>
          </p:cNvSpPr>
          <p:nvPr/>
        </p:nvSpPr>
        <p:spPr bwMode="auto">
          <a:xfrm>
            <a:off x="1258888" y="4868863"/>
            <a:ext cx="5976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Completa las fuentes de conocimiento actualmente existentes de la siniestralidad laboral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042988" y="5805488"/>
            <a:ext cx="6481762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8 CuadroTexto"/>
          <p:cNvSpPr txBox="1">
            <a:spLocks noChangeArrowheads="1"/>
          </p:cNvSpPr>
          <p:nvPr/>
        </p:nvSpPr>
        <p:spPr bwMode="auto">
          <a:xfrm>
            <a:off x="1258888" y="5876925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Permite aprovechar el conocimiento acumulado de las actuaciones de la ITSS</a:t>
            </a:r>
          </a:p>
        </p:txBody>
      </p:sp>
      <p:sp>
        <p:nvSpPr>
          <p:cNvPr id="10" name="9 Elipse"/>
          <p:cNvSpPr/>
          <p:nvPr/>
        </p:nvSpPr>
        <p:spPr>
          <a:xfrm>
            <a:off x="269080" y="1385470"/>
            <a:ext cx="2233613" cy="15843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30" name="10 CuadroTexto"/>
          <p:cNvSpPr txBox="1">
            <a:spLocks noChangeArrowheads="1"/>
          </p:cNvSpPr>
          <p:nvPr/>
        </p:nvSpPr>
        <p:spPr bwMode="auto">
          <a:xfrm>
            <a:off x="179388" y="2060575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DIRECCIÓN GENERAL I.T.S.S.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2995217" y="1925219"/>
            <a:ext cx="2881312" cy="5048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373415" y="1417428"/>
            <a:ext cx="2232025" cy="15843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33" name="13 CuadroTexto"/>
          <p:cNvSpPr txBox="1">
            <a:spLocks noChangeArrowheads="1"/>
          </p:cNvSpPr>
          <p:nvPr/>
        </p:nvSpPr>
        <p:spPr bwMode="auto">
          <a:xfrm>
            <a:off x="6559660" y="1566683"/>
            <a:ext cx="1800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ESTUDIO ACCIDENTES DE TRABAJO MORTALES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AÑO 2016</a:t>
            </a:r>
          </a:p>
        </p:txBody>
      </p:sp>
      <p:pic>
        <p:nvPicPr>
          <p:cNvPr id="16" name="0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886712"/>
            <a:ext cx="9144000" cy="94363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                    </a:t>
            </a:r>
            <a:r>
              <a:rPr lang="es-ES" sz="3100" b="1" dirty="0"/>
              <a:t>ORIGEN DE LA </a:t>
            </a:r>
            <a:r>
              <a:rPr lang="es-ES" sz="3100" b="1" dirty="0" smtClean="0"/>
              <a:t>INFORMACIÓN</a:t>
            </a:r>
            <a:endParaRPr lang="es-ES" sz="3100" b="1" dirty="0"/>
          </a:p>
        </p:txBody>
      </p:sp>
      <p:sp>
        <p:nvSpPr>
          <p:cNvPr id="61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 smtClean="0"/>
          </a:p>
          <a:p>
            <a:pPr eaLnBrk="1" hangingPunct="1">
              <a:buFont typeface="Arial" charset="0"/>
              <a:buNone/>
            </a:pPr>
            <a:endParaRPr lang="es-ES" dirty="0" smtClean="0"/>
          </a:p>
        </p:txBody>
      </p:sp>
      <p:sp>
        <p:nvSpPr>
          <p:cNvPr id="6147" name="3 CuadroTexto"/>
          <p:cNvSpPr txBox="1">
            <a:spLocks noChangeArrowheads="1"/>
          </p:cNvSpPr>
          <p:nvPr/>
        </p:nvSpPr>
        <p:spPr bwMode="auto">
          <a:xfrm>
            <a:off x="3851274" y="1484784"/>
            <a:ext cx="4935566" cy="92333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s-ES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INFORMES INVESTIGACION DE ACCIDENTES ITSS</a:t>
            </a:r>
          </a:p>
          <a:p>
            <a:pPr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822671" y="3399886"/>
            <a:ext cx="4864129" cy="92333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s-ES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FICHAS NOTIFICACIÓN ACCIDENTES  DE LA I.T.S.S.</a:t>
            </a:r>
          </a:p>
          <a:p>
            <a:pPr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149" name="5 CuadroTexto"/>
          <p:cNvSpPr txBox="1">
            <a:spLocks noChangeArrowheads="1"/>
          </p:cNvSpPr>
          <p:nvPr/>
        </p:nvSpPr>
        <p:spPr bwMode="auto">
          <a:xfrm>
            <a:off x="428597" y="2277349"/>
            <a:ext cx="2128866" cy="120032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r>
              <a:rPr lang="es-ES" dirty="0"/>
              <a:t>FUENTES DE INFORMACIÓN</a:t>
            </a:r>
          </a:p>
          <a:p>
            <a:pPr algn="ctr">
              <a:defRPr/>
            </a:pP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887634" y="2048545"/>
            <a:ext cx="863600" cy="719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2923352" y="3069388"/>
            <a:ext cx="792163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5 Imagen" descr="investigación accdient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16" y="4055566"/>
            <a:ext cx="2728421" cy="261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 Imagen" descr="accidentes-laboral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91861"/>
            <a:ext cx="2264683" cy="126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3751278" y="5546838"/>
            <a:ext cx="67650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ítulo 1"/>
          <p:cNvSpPr>
            <a:spLocks noGrp="1"/>
          </p:cNvSpPr>
          <p:nvPr>
            <p:ph type="title"/>
          </p:nvPr>
        </p:nvSpPr>
        <p:spPr>
          <a:xfrm>
            <a:off x="0" y="866676"/>
            <a:ext cx="9144000" cy="3604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                   QUÉ APORTAMOS</a:t>
            </a:r>
          </a:p>
        </p:txBody>
      </p:sp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329613" cy="53101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 smtClean="0"/>
          </a:p>
          <a:p>
            <a:pPr eaLnBrk="1" hangingPunct="1">
              <a:buFont typeface="Arial" charset="0"/>
              <a:buNone/>
            </a:pPr>
            <a:endParaRPr lang="es-ES" dirty="0" smtClean="0"/>
          </a:p>
          <a:p>
            <a:pPr eaLnBrk="1" hangingPunct="1">
              <a:buFont typeface="Arial" charset="0"/>
              <a:buNone/>
            </a:pPr>
            <a:endParaRPr lang="es-ES" dirty="0" smtClean="0">
              <a:solidFill>
                <a:srgbClr val="FFFF00"/>
              </a:solidFill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1804256" y="1412776"/>
            <a:ext cx="1183419" cy="4751387"/>
          </a:xfrm>
          <a:prstGeom prst="leftBrace">
            <a:avLst>
              <a:gd name="adj1" fmla="val 8333"/>
              <a:gd name="adj2" fmla="val 49542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79512" y="3361699"/>
            <a:ext cx="1500198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2"/>
                </a:solidFill>
              </a:rPr>
              <a:t>Valor Añadido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2"/>
                </a:solidFill>
              </a:rPr>
              <a:t>del Estudio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75" name="5 CuadroTexto"/>
          <p:cNvSpPr txBox="1">
            <a:spLocks noChangeArrowheads="1"/>
          </p:cNvSpPr>
          <p:nvPr/>
        </p:nvSpPr>
        <p:spPr bwMode="auto">
          <a:xfrm>
            <a:off x="2563644" y="1577320"/>
            <a:ext cx="4392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2000" dirty="0">
                <a:solidFill>
                  <a:srgbClr val="0070C0"/>
                </a:solidFill>
                <a:latin typeface="Calibri" pitchFamily="34" charset="0"/>
              </a:rPr>
              <a:t>Fuente de conocimiento siniestralidad laboral :</a:t>
            </a: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</a:rPr>
              <a:t> por Inspectores </a:t>
            </a:r>
            <a:r>
              <a:rPr lang="es-ES" sz="2000" dirty="0">
                <a:solidFill>
                  <a:srgbClr val="0070C0"/>
                </a:solidFill>
                <a:latin typeface="Calibri" pitchFamily="34" charset="0"/>
              </a:rPr>
              <a:t>de trabajo: información contrastada y objetiva e imparcial</a:t>
            </a: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es-ES" sz="20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</a:rPr>
              <a:t>procedente </a:t>
            </a:r>
            <a:r>
              <a:rPr lang="es-ES" sz="2000" dirty="0">
                <a:solidFill>
                  <a:srgbClr val="0070C0"/>
                </a:solidFill>
                <a:latin typeface="Calibri" pitchFamily="34" charset="0"/>
              </a:rPr>
              <a:t>de fuente </a:t>
            </a: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</a:rPr>
              <a:t>especializada</a:t>
            </a:r>
            <a:endParaRPr lang="es-ES" sz="2000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endParaRPr lang="es-ES" sz="2000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endParaRPr lang="es-ES" sz="20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</a:rPr>
              <a:t>Homogeneización </a:t>
            </a:r>
            <a:r>
              <a:rPr lang="es-ES" sz="2000" dirty="0">
                <a:solidFill>
                  <a:srgbClr val="0070C0"/>
                </a:solidFill>
                <a:latin typeface="Calibri" pitchFamily="34" charset="0"/>
              </a:rPr>
              <a:t>en la determinación de causas de la siniestralidad</a:t>
            </a:r>
          </a:p>
          <a:p>
            <a:pPr algn="just"/>
            <a:endParaRPr lang="es-ES" sz="20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ES" sz="2000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2000" dirty="0">
                <a:solidFill>
                  <a:srgbClr val="0070C0"/>
                </a:solidFill>
                <a:latin typeface="Calibri" pitchFamily="34" charset="0"/>
              </a:rPr>
              <a:t> Permite obtener </a:t>
            </a: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</a:rPr>
              <a:t>patrones</a:t>
            </a:r>
          </a:p>
          <a:p>
            <a:pPr algn="just"/>
            <a:r>
              <a:rPr lang="es-ES" sz="20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000" dirty="0" smtClean="0">
                <a:solidFill>
                  <a:srgbClr val="0070C0"/>
                </a:solidFill>
                <a:latin typeface="Calibri" pitchFamily="34" charset="0"/>
              </a:rPr>
              <a:t>   </a:t>
            </a:r>
            <a:r>
              <a:rPr lang="es-ES" sz="2000" dirty="0">
                <a:solidFill>
                  <a:srgbClr val="0070C0"/>
                </a:solidFill>
                <a:latin typeface="Calibri" pitchFamily="34" charset="0"/>
              </a:rPr>
              <a:t>de accidentabilidad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45977" y="1988840"/>
            <a:ext cx="1865382" cy="58477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OBJETIVIDAD E</a:t>
            </a:r>
          </a:p>
          <a:p>
            <a:pPr algn="ctr"/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IMPARCIALIDAD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66633" y="3059985"/>
            <a:ext cx="2224071" cy="830997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ESPECIALIZADA </a:t>
            </a:r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 </a:t>
            </a:r>
          </a:p>
          <a:p>
            <a:pPr algn="ctr"/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INVESTIGACIÓN DE</a:t>
            </a:r>
          </a:p>
          <a:p>
            <a:pPr algn="ctr"/>
            <a:r>
              <a:rPr lang="es-ES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ACCIDENTES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704036" y="4351388"/>
            <a:ext cx="2303836" cy="830997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HOMOGENEIDAD EN </a:t>
            </a:r>
          </a:p>
          <a:p>
            <a:pPr algn="ctr"/>
            <a:r>
              <a:rPr lang="es-ES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ANÁLISIS DE LAS</a:t>
            </a:r>
          </a:p>
          <a:p>
            <a:pPr algn="ctr"/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CAUSAS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719500" y="5436157"/>
            <a:ext cx="2296078" cy="58477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PATRONES  DE </a:t>
            </a:r>
          </a:p>
          <a:p>
            <a:pPr algn="ctr"/>
            <a:r>
              <a:rPr lang="es-ES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COMPORTAMIENTOS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0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ítulo 1"/>
          <p:cNvSpPr>
            <a:spLocks noGrp="1"/>
          </p:cNvSpPr>
          <p:nvPr>
            <p:ph type="title"/>
          </p:nvPr>
        </p:nvSpPr>
        <p:spPr>
          <a:xfrm>
            <a:off x="-22515" y="803797"/>
            <a:ext cx="9144000" cy="50405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r" eaLnBrk="1" hangingPunct="1"/>
            <a:r>
              <a:rPr lang="es-ES" sz="3100" dirty="0" smtClean="0"/>
              <a:t>ESTADÍSTICA MEYSS.2016</a:t>
            </a:r>
            <a:br>
              <a:rPr lang="es-ES" sz="3100" dirty="0" smtClean="0"/>
            </a:br>
            <a:r>
              <a:rPr lang="es-ES" sz="900" dirty="0" smtClean="0"/>
              <a:t>(Subdirección General de Estadística. Secretaría General Técnica. MINISTERIO DE EMPLEO Y SEGURIDAD SOCIAL)</a:t>
            </a:r>
            <a:br>
              <a:rPr lang="es-ES" sz="900" dirty="0" smtClean="0"/>
            </a:br>
            <a:r>
              <a:rPr lang="es-ES" sz="900" dirty="0" smtClean="0"/>
              <a:t> http://www.empleo.gob.es/estadisticas/eat/welcome.htm</a:t>
            </a:r>
            <a:endParaRPr lang="es-ES" dirty="0" smtClean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9437879"/>
              </p:ext>
            </p:extLst>
          </p:nvPr>
        </p:nvGraphicFramePr>
        <p:xfrm>
          <a:off x="467544" y="1412776"/>
          <a:ext cx="8208911" cy="3483074"/>
        </p:xfrm>
        <a:graphic>
          <a:graphicData uri="http://schemas.openxmlformats.org/presentationml/2006/ole">
            <p:oleObj spid="_x0000_s46148" name="Hoja de cálculo" r:id="rId4" imgW="7115315" imgH="2933558" progId="Excel.Sheet.12">
              <p:embed/>
            </p:oleObj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467544" y="4869160"/>
          <a:ext cx="8208912" cy="1800200"/>
        </p:xfrm>
        <a:graphic>
          <a:graphicData uri="http://schemas.openxmlformats.org/presentationml/2006/ole">
            <p:oleObj spid="_x0000_s46149" name="Hoja de cálculo" r:id="rId5" imgW="7115315" imgH="1438331" progId="Excel.Sheet.12">
              <p:embed/>
            </p:oleObj>
          </a:graphicData>
        </a:graphic>
      </p:graphicFrame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0"/>
            <a:ext cx="2376264" cy="80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</a:t>
            </a:r>
            <a:r>
              <a:rPr lang="es-ES" sz="1800" b="1" dirty="0" smtClean="0"/>
              <a:t>CARACTERIZACIÓN  DE LOS ACCIDENTES INVESTIGADOS POR ITSS</a:t>
            </a:r>
            <a:endParaRPr lang="es-ES" sz="1800" b="1" dirty="0"/>
          </a:p>
        </p:txBody>
      </p:sp>
      <p:sp>
        <p:nvSpPr>
          <p:cNvPr id="8196" name="7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0" y="1571625"/>
            <a:ext cx="5214938" cy="857250"/>
          </a:xfrm>
          <a:ln w="19050"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es-ES" sz="2400" dirty="0" smtClean="0"/>
              <a:t>AÑO 2016</a:t>
            </a:r>
          </a:p>
          <a:p>
            <a:pPr algn="ctr">
              <a:buFont typeface="Arial" charset="0"/>
              <a:buNone/>
              <a:defRPr/>
            </a:pPr>
            <a:r>
              <a:rPr lang="es-ES" sz="2400" dirty="0" smtClean="0"/>
              <a:t>598  ACCIDENTES</a:t>
            </a:r>
          </a:p>
          <a:p>
            <a:pPr algn="ctr">
              <a:defRPr/>
            </a:pPr>
            <a:endParaRPr lang="es-ES" sz="2000" dirty="0" smtClean="0"/>
          </a:p>
          <a:p>
            <a:pPr algn="ctr">
              <a:defRPr/>
            </a:pPr>
            <a:endParaRPr lang="es-ES" sz="2000" dirty="0" smtClean="0"/>
          </a:p>
          <a:p>
            <a:pPr algn="ctr">
              <a:defRPr/>
            </a:pPr>
            <a:endParaRPr lang="es-ES" sz="2000" dirty="0" smtClean="0"/>
          </a:p>
        </p:txBody>
      </p:sp>
      <p:graphicFrame>
        <p:nvGraphicFramePr>
          <p:cNvPr id="12" name="4 Gráfico"/>
          <p:cNvGraphicFramePr/>
          <p:nvPr/>
        </p:nvGraphicFramePr>
        <p:xfrm>
          <a:off x="1214414" y="2500306"/>
          <a:ext cx="685804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922822"/>
            <a:ext cx="8973823" cy="35981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      </a:t>
            </a:r>
            <a:r>
              <a:rPr lang="es-ES" sz="1800" b="1" dirty="0" smtClean="0"/>
              <a:t>CARACTERIZACIÓN  DE LOS ACCIDENTES INVESTIGADOS</a:t>
            </a:r>
            <a:endParaRPr lang="es-ES" sz="1800" b="1" dirty="0"/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xmlns="" val="743935296"/>
              </p:ext>
            </p:extLst>
          </p:nvPr>
        </p:nvGraphicFramePr>
        <p:xfrm>
          <a:off x="365891" y="1512763"/>
          <a:ext cx="8454581" cy="530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73016"/>
            <a:ext cx="2763788" cy="1995986"/>
          </a:xfrm>
          <a:prstGeom prst="rect">
            <a:avLst/>
          </a:prstGeom>
        </p:spPr>
      </p:pic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3478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Imagen" descr="http://www.act.gov.pt/(pt-PT)/Campanhas/Campanhas%20a%20decorrer/CampanhaIbericadePrevencaodeAcidentesdeTrabalho/PublishingImages/campanhaiberic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3762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</TotalTime>
  <Words>785</Words>
  <Application>Microsoft Office PowerPoint</Application>
  <PresentationFormat>Presentación en pantalla (4:3)</PresentationFormat>
  <Paragraphs>201</Paragraphs>
  <Slides>27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Hoja de cálculo</vt:lpstr>
      <vt:lpstr>Diapositiva 1</vt:lpstr>
      <vt:lpstr>       OBJETO </vt:lpstr>
      <vt:lpstr>      UN MEJOR CONOCIMIENTO</vt:lpstr>
      <vt:lpstr>OBJETIVOS</vt:lpstr>
      <vt:lpstr>                    ORIGEN DE LA INFORMACIÓN</vt:lpstr>
      <vt:lpstr>                   QUÉ APORTAMOS</vt:lpstr>
      <vt:lpstr>ESTADÍSTICA MEYSS.2016 (Subdirección General de Estadística. Secretaría General Técnica. MINISTERIO DE EMPLEO Y SEGURIDAD SOCIAL)  http://www.empleo.gob.es/estadisticas/eat/welcome.htm</vt:lpstr>
      <vt:lpstr>                 CARACTERIZACIÓN  DE LOS ACCIDENTES INVESTIGADOS POR ITSS</vt:lpstr>
      <vt:lpstr>                         CARACTERIZACIÓN  DE LOS ACCIDENTES INVESTIGADOS</vt:lpstr>
      <vt:lpstr>                       CARACTERIZACIÓN  DE LOS ACCIDENTES (Fallecidos)</vt:lpstr>
      <vt:lpstr>                     CARACTERIZACIÓN  DE LOS ACCIDENTES INVESTIGADOS POR ITSS</vt:lpstr>
      <vt:lpstr>                   CARACTERIZACIÓN  DE LOS ACCIDENTES</vt:lpstr>
      <vt:lpstr>                   CARACTERIZACIÓN  DE LOS ACCIDENTES</vt:lpstr>
      <vt:lpstr>                         CARACTERIZACIÓN  DE LOS ACCIDENTES TRAUMÁTICOS</vt:lpstr>
      <vt:lpstr>                   CARACTERIZACIÓN  DE LOS ACCIDENTES TRAUMÁTICOS</vt:lpstr>
      <vt:lpstr>                   CARACTERIZACIÓN  DE LOS ACCIDENTES</vt:lpstr>
      <vt:lpstr>                   CARACTERIZACIÓN  DE LOS ACCIDENTES</vt:lpstr>
      <vt:lpstr>                   CARACTERIZACIÓN  DE LOS ACCIDENTES</vt:lpstr>
      <vt:lpstr>                   CARACTERIZACIÓN  DE LOS ACCIDENTES</vt:lpstr>
      <vt:lpstr>                   CARACTERIZACIÓN  DE LOS ACCIDENTES</vt:lpstr>
      <vt:lpstr>                   CARACTERIZACIÓN  DE LOS ACCIDENTES</vt:lpstr>
      <vt:lpstr>                   CARACTERIZACIÓN  DE LOS ACCIDENTES</vt:lpstr>
      <vt:lpstr>                   CARACTERIZACIÓN  DE LOS ACCIDENTES</vt:lpstr>
      <vt:lpstr>                   CARACTERIZACIÓN  DE LOS ACCIDENTES</vt:lpstr>
      <vt:lpstr>                         CARACTERIZACIÓN  DE LOS ACCIDENTES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ITSS</dc:creator>
  <dc:description>DEFINITIVA 2015</dc:description>
  <cp:lastModifiedBy>ITSS</cp:lastModifiedBy>
  <cp:revision>429</cp:revision>
  <cp:lastPrinted>2017-05-16T07:51:51Z</cp:lastPrinted>
  <dcterms:created xsi:type="dcterms:W3CDTF">2015-11-13T09:46:08Z</dcterms:created>
  <dcterms:modified xsi:type="dcterms:W3CDTF">2017-05-22T12:09:20Z</dcterms:modified>
</cp:coreProperties>
</file>